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16"/>
  </p:notesMasterIdLst>
  <p:sldIdLst>
    <p:sldId id="256" r:id="rId3"/>
    <p:sldId id="402" r:id="rId4"/>
    <p:sldId id="415" r:id="rId5"/>
    <p:sldId id="409" r:id="rId6"/>
    <p:sldId id="413" r:id="rId7"/>
    <p:sldId id="417" r:id="rId8"/>
    <p:sldId id="416" r:id="rId9"/>
    <p:sldId id="418" r:id="rId10"/>
    <p:sldId id="400" r:id="rId11"/>
    <p:sldId id="404" r:id="rId12"/>
    <p:sldId id="405" r:id="rId13"/>
    <p:sldId id="406" r:id="rId14"/>
    <p:sldId id="393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ning Su" initials="YS" lastIdx="1" clrIdx="0">
    <p:extLst>
      <p:ext uri="{19B8F6BF-5375-455C-9EA6-DF929625EA0E}">
        <p15:presenceInfo xmlns:p15="http://schemas.microsoft.com/office/powerpoint/2012/main" userId="d5d191f6137f2b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1" autoAdjust="0"/>
    <p:restoredTop sz="98334" autoAdjust="0"/>
  </p:normalViewPr>
  <p:slideViewPr>
    <p:cSldViewPr snapToGrid="0">
      <p:cViewPr varScale="1">
        <p:scale>
          <a:sx n="111" d="100"/>
          <a:sy n="111" d="100"/>
        </p:scale>
        <p:origin x="72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72ED1-97FC-4E4F-B5E1-89151237FB32}" type="datetimeFigureOut">
              <a:rPr lang="zh-TW" altLang="en-US" smtClean="0"/>
              <a:t>2021/4/19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0478B-8222-4C53-ACEE-E92F49779C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357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0478B-8222-4C53-ACEE-E92F49779CE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706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0478B-8222-4C53-ACEE-E92F49779CE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68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0478B-8222-4C53-ACEE-E92F49779CE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970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0478B-8222-4C53-ACEE-E92F49779CE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6868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0478B-8222-4C53-ACEE-E92F49779CE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040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ctrTitle" hasCustomPrompt="1"/>
          </p:nvPr>
        </p:nvSpPr>
        <p:spPr>
          <a:xfrm>
            <a:off x="1103445" y="2821418"/>
            <a:ext cx="10465163" cy="1010543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altLang="zh-TW" dirty="0"/>
              <a:t>Presentation Template</a:t>
            </a:r>
            <a:endParaRPr lang="zh-TW" altLang="en-US" dirty="0"/>
          </a:p>
        </p:txBody>
      </p:sp>
      <p:sp>
        <p:nvSpPr>
          <p:cNvPr id="9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103445" y="3507349"/>
            <a:ext cx="10465163" cy="6949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Subtitle</a:t>
            </a:r>
            <a:endParaRPr lang="zh-TW" altLang="en-US" dirty="0"/>
          </a:p>
        </p:txBody>
      </p:sp>
      <p:sp>
        <p:nvSpPr>
          <p:cNvPr id="10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103445" y="4312014"/>
            <a:ext cx="1357941" cy="365125"/>
          </a:xfrm>
          <a:prstGeom prst="rect">
            <a:avLst/>
          </a:prstGeom>
        </p:spPr>
        <p:txBody>
          <a:bodyPr/>
          <a:lstStyle>
            <a:lvl1pPr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AE291B0-4E91-4B5D-A3B8-2FD58BBD05EC}" type="datetimeFigureOut">
              <a:rPr lang="zh-TW" altLang="en-US" smtClean="0"/>
              <a:t>2021/4/19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20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7382" y="1220755"/>
            <a:ext cx="5470801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2" y="1860517"/>
            <a:ext cx="5470801" cy="4064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0204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0204" y="1860517"/>
            <a:ext cx="5470803" cy="4064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pic>
        <p:nvPicPr>
          <p:cNvPr id="12" name="圖片 11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3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402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7382" y="1220755"/>
            <a:ext cx="5470801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2" y="1860517"/>
            <a:ext cx="5470801" cy="4064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0204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內容版面配置區 3"/>
          <p:cNvSpPr>
            <a:spLocks noGrp="1"/>
          </p:cNvSpPr>
          <p:nvPr>
            <p:ph sz="half" idx="13"/>
          </p:nvPr>
        </p:nvSpPr>
        <p:spPr>
          <a:xfrm>
            <a:off x="6190204" y="1860517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2" name="文字版面配置區 4"/>
          <p:cNvSpPr>
            <a:spLocks noGrp="1"/>
          </p:cNvSpPr>
          <p:nvPr>
            <p:ph type="body" sz="quarter" idx="14"/>
          </p:nvPr>
        </p:nvSpPr>
        <p:spPr>
          <a:xfrm>
            <a:off x="6190204" y="3669029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3" name="內容版面配置區 3"/>
          <p:cNvSpPr>
            <a:spLocks noGrp="1"/>
          </p:cNvSpPr>
          <p:nvPr>
            <p:ph sz="half" idx="15"/>
          </p:nvPr>
        </p:nvSpPr>
        <p:spPr>
          <a:xfrm>
            <a:off x="6190204" y="4308791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5" name="圖片 14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頁尾版面配置區 4"/>
          <p:cNvSpPr>
            <a:spLocks noGrp="1"/>
          </p:cNvSpPr>
          <p:nvPr>
            <p:ph type="ftr" sz="quarter" idx="16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455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0204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0204" y="1860517"/>
            <a:ext cx="5470803" cy="4064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527383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14"/>
          </p:nvPr>
        </p:nvSpPr>
        <p:spPr>
          <a:xfrm>
            <a:off x="527383" y="1860517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3" name="文字版面配置區 4"/>
          <p:cNvSpPr>
            <a:spLocks noGrp="1"/>
          </p:cNvSpPr>
          <p:nvPr>
            <p:ph type="body" sz="quarter" idx="15"/>
          </p:nvPr>
        </p:nvSpPr>
        <p:spPr>
          <a:xfrm>
            <a:off x="527383" y="3669029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內容版面配置區 3"/>
          <p:cNvSpPr>
            <a:spLocks noGrp="1"/>
          </p:cNvSpPr>
          <p:nvPr>
            <p:ph sz="half" idx="16"/>
          </p:nvPr>
        </p:nvSpPr>
        <p:spPr>
          <a:xfrm>
            <a:off x="527383" y="4308791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6" name="圖片 15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7" name="投影片編號版面配置區 5"/>
          <p:cNvSpPr>
            <a:spLocks noGrp="1"/>
          </p:cNvSpPr>
          <p:nvPr>
            <p:ph type="sldNum" sz="quarter" idx="17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8" name="頁尾版面配置區 4"/>
          <p:cNvSpPr>
            <a:spLocks noGrp="1"/>
          </p:cNvSpPr>
          <p:nvPr>
            <p:ph type="ftr" sz="quarter" idx="18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239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527383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14"/>
          </p:nvPr>
        </p:nvSpPr>
        <p:spPr>
          <a:xfrm>
            <a:off x="527383" y="1860517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3" name="文字版面配置區 4"/>
          <p:cNvSpPr>
            <a:spLocks noGrp="1"/>
          </p:cNvSpPr>
          <p:nvPr>
            <p:ph type="body" sz="quarter" idx="15"/>
          </p:nvPr>
        </p:nvSpPr>
        <p:spPr>
          <a:xfrm>
            <a:off x="527383" y="3669029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內容版面配置區 3"/>
          <p:cNvSpPr>
            <a:spLocks noGrp="1"/>
          </p:cNvSpPr>
          <p:nvPr>
            <p:ph sz="half" idx="16"/>
          </p:nvPr>
        </p:nvSpPr>
        <p:spPr>
          <a:xfrm>
            <a:off x="527383" y="4308791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0204" y="1220755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內容版面配置區 3"/>
          <p:cNvSpPr>
            <a:spLocks noGrp="1"/>
          </p:cNvSpPr>
          <p:nvPr>
            <p:ph sz="half" idx="17"/>
          </p:nvPr>
        </p:nvSpPr>
        <p:spPr>
          <a:xfrm>
            <a:off x="6190204" y="1860517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7" name="文字版面配置區 4"/>
          <p:cNvSpPr>
            <a:spLocks noGrp="1"/>
          </p:cNvSpPr>
          <p:nvPr>
            <p:ph type="body" sz="quarter" idx="18"/>
          </p:nvPr>
        </p:nvSpPr>
        <p:spPr>
          <a:xfrm>
            <a:off x="6190204" y="3669029"/>
            <a:ext cx="547080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8" name="內容版面配置區 3"/>
          <p:cNvSpPr>
            <a:spLocks noGrp="1"/>
          </p:cNvSpPr>
          <p:nvPr>
            <p:ph sz="half" idx="19"/>
          </p:nvPr>
        </p:nvSpPr>
        <p:spPr>
          <a:xfrm>
            <a:off x="6190204" y="4308791"/>
            <a:ext cx="5470803" cy="1616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20" name="圖片 1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2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2" name="頁尾版面配置區 4"/>
          <p:cNvSpPr>
            <a:spLocks noGrp="1"/>
          </p:cNvSpPr>
          <p:nvPr>
            <p:ph type="ftr" sz="quarter" idx="20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689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pic>
        <p:nvPicPr>
          <p:cNvPr id="7" name="圖片 6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682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302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95867" y="1197411"/>
            <a:ext cx="6686533" cy="47278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82" y="1220756"/>
            <a:ext cx="4176463" cy="4704523"/>
          </a:xfrm>
          <a:prstGeom prst="rect">
            <a:avLst/>
          </a:prstGeom>
        </p:spPr>
        <p:txBody>
          <a:bodyPr>
            <a:normAutofit/>
          </a:bodyPr>
          <a:lstStyle>
            <a:lvl1pPr marL="380990" indent="-380990">
              <a:buFont typeface="Wingdings" charset="2"/>
              <a:buChar char="n"/>
              <a:defRPr sz="26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3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016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27383" y="1028733"/>
            <a:ext cx="11133624" cy="3840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83" y="5061182"/>
            <a:ext cx="11133624" cy="1111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4374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結尾標語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ctrTitle" hasCustomPrompt="1"/>
          </p:nvPr>
        </p:nvSpPr>
        <p:spPr>
          <a:xfrm>
            <a:off x="1100703" y="2263015"/>
            <a:ext cx="10467905" cy="1010543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lang="en-US" altLang="zh-TW" dirty="0"/>
              <a:t>Thank you for listening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2095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結尾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2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1"/>
            <a:ext cx="12188388" cy="6857999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ctrTitle" hasCustomPrompt="1"/>
          </p:nvPr>
        </p:nvSpPr>
        <p:spPr>
          <a:xfrm>
            <a:off x="1100703" y="2263015"/>
            <a:ext cx="10467905" cy="1010543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lang="en-US" altLang="zh-TW" dirty="0"/>
              <a:t>CHAPTER TITLE</a:t>
            </a:r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sz="half" idx="1"/>
          </p:nvPr>
        </p:nvSpPr>
        <p:spPr>
          <a:xfrm>
            <a:off x="1100704" y="3465579"/>
            <a:ext cx="7299553" cy="17876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667"/>
            </a:lvl1pPr>
            <a:lvl2pPr marL="609585" indent="0">
              <a:lnSpc>
                <a:spcPct val="100000"/>
              </a:lnSpc>
              <a:buFontTx/>
              <a:buNone/>
              <a:defRPr sz="2400"/>
            </a:lvl2pPr>
            <a:lvl3pPr marL="1219170" indent="0">
              <a:lnSpc>
                <a:spcPct val="100000"/>
              </a:lnSpc>
              <a:buFontTx/>
              <a:buNone/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063434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影像"/>
          <p:cNvSpPr>
            <a:spLocks noGrp="1"/>
          </p:cNvSpPr>
          <p:nvPr>
            <p:ph type="pic" sz="half" idx="13"/>
          </p:nvPr>
        </p:nvSpPr>
        <p:spPr>
          <a:xfrm>
            <a:off x="2667000" y="473274"/>
            <a:ext cx="6858000" cy="41523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大標題文字"/>
          <p:cNvSpPr txBox="1">
            <a:spLocks noGrp="1"/>
          </p:cNvSpPr>
          <p:nvPr>
            <p:ph type="title"/>
          </p:nvPr>
        </p:nvSpPr>
        <p:spPr>
          <a:xfrm>
            <a:off x="2416967" y="4723804"/>
            <a:ext cx="7358067" cy="1000128"/>
          </a:xfrm>
          <a:prstGeom prst="rect">
            <a:avLst/>
          </a:prstGeom>
        </p:spPr>
        <p:txBody>
          <a:bodyPr lIns="26788" tIns="26788" rIns="26788" bIns="26788" anchor="b"/>
          <a:lstStyle>
            <a:lvl1pPr algn="ctr" defTabSz="410755">
              <a:defRPr sz="5600"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2416967" y="5732860"/>
            <a:ext cx="7358067" cy="794745"/>
          </a:xfrm>
          <a:prstGeom prst="rect">
            <a:avLst/>
          </a:prstGeom>
        </p:spPr>
        <p:txBody>
          <a:bodyPr lIns="26788" tIns="26788" rIns="26788" bIns="26788"/>
          <a:lstStyle>
            <a:lvl1pPr marL="0" indent="0" algn="ctr" defTabSz="410755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410755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410755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410755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410755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5983212" y="6536532"/>
            <a:ext cx="220812" cy="218311"/>
          </a:xfrm>
          <a:prstGeom prst="rect">
            <a:avLst/>
          </a:prstGeom>
        </p:spPr>
        <p:txBody>
          <a:bodyPr lIns="26788" tIns="26788" rIns="26788" bIns="26788" anchor="t"/>
          <a:lstStyle>
            <a:lvl1pPr algn="ctr" defTabSz="410755">
              <a:defRPr sz="1067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126666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大標題文字"/>
          <p:cNvSpPr txBox="1">
            <a:spLocks noGrp="1"/>
          </p:cNvSpPr>
          <p:nvPr>
            <p:ph type="title"/>
          </p:nvPr>
        </p:nvSpPr>
        <p:spPr>
          <a:xfrm>
            <a:off x="2416967" y="2268141"/>
            <a:ext cx="7358067" cy="2321721"/>
          </a:xfrm>
          <a:prstGeom prst="rect">
            <a:avLst/>
          </a:prstGeom>
        </p:spPr>
        <p:txBody>
          <a:bodyPr lIns="26788" tIns="26788" rIns="26788" bIns="26788"/>
          <a:lstStyle>
            <a:lvl1pPr algn="ctr" defTabSz="410755">
              <a:defRPr sz="5600"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大標題文字</a:t>
            </a:r>
          </a:p>
        </p:txBody>
      </p:sp>
      <p:sp>
        <p:nvSpPr>
          <p:cNvPr id="3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5983212" y="6536532"/>
            <a:ext cx="220812" cy="218311"/>
          </a:xfrm>
          <a:prstGeom prst="rect">
            <a:avLst/>
          </a:prstGeom>
        </p:spPr>
        <p:txBody>
          <a:bodyPr lIns="26788" tIns="26788" rIns="26788" bIns="26788" anchor="t"/>
          <a:lstStyle>
            <a:lvl1pPr algn="ctr" defTabSz="410755">
              <a:defRPr sz="1067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799956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影像"/>
          <p:cNvSpPr>
            <a:spLocks noGrp="1"/>
          </p:cNvSpPr>
          <p:nvPr>
            <p:ph type="pic" sz="half" idx="13"/>
          </p:nvPr>
        </p:nvSpPr>
        <p:spPr>
          <a:xfrm>
            <a:off x="6247804" y="446483"/>
            <a:ext cx="3750472" cy="57775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" name="大標題文字"/>
          <p:cNvSpPr txBox="1">
            <a:spLocks noGrp="1"/>
          </p:cNvSpPr>
          <p:nvPr>
            <p:ph type="title"/>
          </p:nvPr>
        </p:nvSpPr>
        <p:spPr>
          <a:xfrm>
            <a:off x="2193724" y="446483"/>
            <a:ext cx="3750472" cy="2803924"/>
          </a:xfrm>
          <a:prstGeom prst="rect">
            <a:avLst/>
          </a:prstGeom>
        </p:spPr>
        <p:txBody>
          <a:bodyPr lIns="26788" tIns="26788" rIns="26788" bIns="26788" anchor="b"/>
          <a:lstStyle>
            <a:lvl1pPr algn="ctr" defTabSz="410755">
              <a:defRPr sz="4000"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大標題文字</a:t>
            </a:r>
          </a:p>
        </p:txBody>
      </p:sp>
      <p:sp>
        <p:nvSpPr>
          <p:cNvPr id="4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2193724" y="3321843"/>
            <a:ext cx="3750472" cy="2893221"/>
          </a:xfrm>
          <a:prstGeom prst="rect">
            <a:avLst/>
          </a:prstGeom>
        </p:spPr>
        <p:txBody>
          <a:bodyPr lIns="26788" tIns="26788" rIns="26788" bIns="26788"/>
          <a:lstStyle>
            <a:lvl1pPr marL="0" indent="0" algn="ctr" defTabSz="410755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410755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410755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410755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410755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5983212" y="6536532"/>
            <a:ext cx="220812" cy="218311"/>
          </a:xfrm>
          <a:prstGeom prst="rect">
            <a:avLst/>
          </a:prstGeom>
        </p:spPr>
        <p:txBody>
          <a:bodyPr lIns="26788" tIns="26788" rIns="26788" bIns="26788" anchor="t"/>
          <a:lstStyle>
            <a:lvl1pPr algn="ctr" defTabSz="410755">
              <a:defRPr sz="1067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715960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大標題文字"/>
          <p:cNvSpPr txBox="1">
            <a:spLocks noGrp="1"/>
          </p:cNvSpPr>
          <p:nvPr>
            <p:ph type="title"/>
          </p:nvPr>
        </p:nvSpPr>
        <p:spPr>
          <a:xfrm>
            <a:off x="2193724" y="178592"/>
            <a:ext cx="7804552" cy="1518051"/>
          </a:xfrm>
          <a:prstGeom prst="rect">
            <a:avLst/>
          </a:prstGeom>
        </p:spPr>
        <p:txBody>
          <a:bodyPr lIns="26788" tIns="26788" rIns="26788" bIns="26788"/>
          <a:lstStyle>
            <a:lvl1pPr algn="ctr" defTabSz="410755">
              <a:defRPr sz="5600"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大標題文字</a:t>
            </a:r>
          </a:p>
        </p:txBody>
      </p:sp>
      <p:sp>
        <p:nvSpPr>
          <p:cNvPr id="5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5983212" y="6536532"/>
            <a:ext cx="220812" cy="218311"/>
          </a:xfrm>
          <a:prstGeom prst="rect">
            <a:avLst/>
          </a:prstGeom>
        </p:spPr>
        <p:txBody>
          <a:bodyPr lIns="26788" tIns="26788" rIns="26788" bIns="26788" anchor="t"/>
          <a:lstStyle>
            <a:lvl1pPr algn="ctr" defTabSz="410755">
              <a:defRPr sz="1067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395969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影像"/>
          <p:cNvSpPr>
            <a:spLocks noGrp="1"/>
          </p:cNvSpPr>
          <p:nvPr>
            <p:ph type="pic" sz="quarter" idx="13"/>
          </p:nvPr>
        </p:nvSpPr>
        <p:spPr>
          <a:xfrm>
            <a:off x="6247804" y="1821655"/>
            <a:ext cx="3750472" cy="44201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" name="大標題文字"/>
          <p:cNvSpPr txBox="1">
            <a:spLocks noGrp="1"/>
          </p:cNvSpPr>
          <p:nvPr>
            <p:ph type="title"/>
          </p:nvPr>
        </p:nvSpPr>
        <p:spPr>
          <a:xfrm>
            <a:off x="2193724" y="178592"/>
            <a:ext cx="7804552" cy="1518051"/>
          </a:xfrm>
          <a:prstGeom prst="rect">
            <a:avLst/>
          </a:prstGeom>
        </p:spPr>
        <p:txBody>
          <a:bodyPr lIns="26788" tIns="26788" rIns="26788" bIns="26788"/>
          <a:lstStyle>
            <a:lvl1pPr algn="ctr" defTabSz="410755">
              <a:defRPr sz="5600"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大標題文字</a:t>
            </a:r>
          </a:p>
        </p:txBody>
      </p:sp>
      <p:sp>
        <p:nvSpPr>
          <p:cNvPr id="6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2193724" y="1821655"/>
            <a:ext cx="3750472" cy="4420197"/>
          </a:xfrm>
          <a:prstGeom prst="rect">
            <a:avLst/>
          </a:prstGeom>
        </p:spPr>
        <p:txBody>
          <a:bodyPr lIns="26788" tIns="26788" rIns="26788" bIns="26788" anchor="ctr"/>
          <a:lstStyle>
            <a:lvl1pPr marL="228594" indent="-228594" algn="l" defTabSz="410755">
              <a:lnSpc>
                <a:spcPct val="100000"/>
              </a:lnSpc>
              <a:spcBef>
                <a:spcPts val="2133"/>
              </a:spcBef>
              <a:buClrTx/>
              <a:buSzPct val="145000"/>
              <a:buChar char="•"/>
              <a:defRPr sz="1867">
                <a:latin typeface="+mn-lt"/>
                <a:ea typeface="+mn-ea"/>
                <a:cs typeface="+mn-cs"/>
                <a:sym typeface="Helvetica Neue"/>
              </a:defRPr>
            </a:lvl1pPr>
            <a:lvl2pPr marL="685783" indent="-228594" algn="l" defTabSz="410755">
              <a:lnSpc>
                <a:spcPct val="100000"/>
              </a:lnSpc>
              <a:spcBef>
                <a:spcPts val="2133"/>
              </a:spcBef>
              <a:buClrTx/>
              <a:buSzPct val="145000"/>
              <a:buChar char="•"/>
              <a:defRPr sz="1867">
                <a:latin typeface="+mn-lt"/>
                <a:ea typeface="+mn-ea"/>
                <a:cs typeface="+mn-cs"/>
                <a:sym typeface="Helvetica Neue"/>
              </a:defRPr>
            </a:lvl2pPr>
            <a:lvl3pPr marL="1142971" indent="-228594" algn="l" defTabSz="410755">
              <a:lnSpc>
                <a:spcPct val="100000"/>
              </a:lnSpc>
              <a:spcBef>
                <a:spcPts val="2133"/>
              </a:spcBef>
              <a:buClrTx/>
              <a:buSzPct val="145000"/>
              <a:buChar char="•"/>
              <a:defRPr sz="1867">
                <a:latin typeface="+mn-lt"/>
                <a:ea typeface="+mn-ea"/>
                <a:cs typeface="+mn-cs"/>
                <a:sym typeface="Helvetica Neue"/>
              </a:defRPr>
            </a:lvl3pPr>
            <a:lvl4pPr marL="1600160" indent="-228594" algn="l" defTabSz="410755">
              <a:lnSpc>
                <a:spcPct val="100000"/>
              </a:lnSpc>
              <a:spcBef>
                <a:spcPts val="2133"/>
              </a:spcBef>
              <a:buClrTx/>
              <a:buSzPct val="145000"/>
              <a:buChar char="•"/>
              <a:defRPr sz="1867">
                <a:latin typeface="+mn-lt"/>
                <a:ea typeface="+mn-ea"/>
                <a:cs typeface="+mn-cs"/>
                <a:sym typeface="Helvetica Neue"/>
              </a:defRPr>
            </a:lvl4pPr>
            <a:lvl5pPr marL="2057349" indent="-228594" algn="l" defTabSz="410755">
              <a:lnSpc>
                <a:spcPct val="100000"/>
              </a:lnSpc>
              <a:spcBef>
                <a:spcPts val="2133"/>
              </a:spcBef>
              <a:buClrTx/>
              <a:buSzPct val="145000"/>
              <a:buChar char="•"/>
              <a:defRPr sz="1867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5983212" y="6536531"/>
            <a:ext cx="220812" cy="218311"/>
          </a:xfrm>
          <a:prstGeom prst="rect">
            <a:avLst/>
          </a:prstGeom>
        </p:spPr>
        <p:txBody>
          <a:bodyPr lIns="26788" tIns="26788" rIns="26788" bIns="26788" anchor="t"/>
          <a:lstStyle>
            <a:lvl1pPr algn="ctr" defTabSz="410755">
              <a:defRPr sz="1067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392013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內文層級一…"/>
          <p:cNvSpPr txBox="1">
            <a:spLocks noGrp="1"/>
          </p:cNvSpPr>
          <p:nvPr>
            <p:ph type="body" idx="1"/>
          </p:nvPr>
        </p:nvSpPr>
        <p:spPr>
          <a:xfrm>
            <a:off x="2193724" y="892967"/>
            <a:ext cx="7804552" cy="5072067"/>
          </a:xfrm>
          <a:prstGeom prst="rect">
            <a:avLst/>
          </a:prstGeom>
        </p:spPr>
        <p:txBody>
          <a:bodyPr lIns="26788" tIns="26788" rIns="26788" bIns="26788" anchor="ctr"/>
          <a:lstStyle>
            <a:lvl1pPr marL="296326" indent="-296326" algn="l" defTabSz="410755">
              <a:lnSpc>
                <a:spcPct val="100000"/>
              </a:lnSpc>
              <a:spcBef>
                <a:spcPts val="2933"/>
              </a:spcBef>
              <a:buClrTx/>
              <a:buSzPct val="145000"/>
              <a:buChar char="•"/>
              <a:defRPr sz="2133">
                <a:latin typeface="+mn-lt"/>
                <a:ea typeface="+mn-ea"/>
                <a:cs typeface="+mn-cs"/>
                <a:sym typeface="Helvetica Neue"/>
              </a:defRPr>
            </a:lvl1pPr>
            <a:lvl2pPr marL="888978" indent="-296326" algn="l" defTabSz="410755">
              <a:lnSpc>
                <a:spcPct val="100000"/>
              </a:lnSpc>
              <a:spcBef>
                <a:spcPts val="2933"/>
              </a:spcBef>
              <a:buClrTx/>
              <a:buSzPct val="145000"/>
              <a:buChar char="•"/>
              <a:defRPr sz="2133">
                <a:latin typeface="+mn-lt"/>
                <a:ea typeface="+mn-ea"/>
                <a:cs typeface="+mn-cs"/>
                <a:sym typeface="Helvetica Neue"/>
              </a:defRPr>
            </a:lvl2pPr>
            <a:lvl3pPr marL="1481630" indent="-296326" algn="l" defTabSz="410755">
              <a:lnSpc>
                <a:spcPct val="100000"/>
              </a:lnSpc>
              <a:spcBef>
                <a:spcPts val="2933"/>
              </a:spcBef>
              <a:buClrTx/>
              <a:buSzPct val="145000"/>
              <a:buChar char="•"/>
              <a:defRPr sz="2133">
                <a:latin typeface="+mn-lt"/>
                <a:ea typeface="+mn-ea"/>
                <a:cs typeface="+mn-cs"/>
                <a:sym typeface="Helvetica Neue"/>
              </a:defRPr>
            </a:lvl3pPr>
            <a:lvl4pPr marL="2074281" indent="-296326" algn="l" defTabSz="410755">
              <a:lnSpc>
                <a:spcPct val="100000"/>
              </a:lnSpc>
              <a:spcBef>
                <a:spcPts val="2933"/>
              </a:spcBef>
              <a:buClrTx/>
              <a:buSzPct val="145000"/>
              <a:buChar char="•"/>
              <a:defRPr sz="2133">
                <a:latin typeface="+mn-lt"/>
                <a:ea typeface="+mn-ea"/>
                <a:cs typeface="+mn-cs"/>
                <a:sym typeface="Helvetica Neue"/>
              </a:defRPr>
            </a:lvl4pPr>
            <a:lvl5pPr marL="2666933" indent="-296326" algn="l" defTabSz="410755">
              <a:lnSpc>
                <a:spcPct val="100000"/>
              </a:lnSpc>
              <a:spcBef>
                <a:spcPts val="2933"/>
              </a:spcBef>
              <a:buClrTx/>
              <a:buSzPct val="145000"/>
              <a:buChar char="•"/>
              <a:defRPr sz="2133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5983212" y="6536532"/>
            <a:ext cx="220812" cy="218311"/>
          </a:xfrm>
          <a:prstGeom prst="rect">
            <a:avLst/>
          </a:prstGeom>
        </p:spPr>
        <p:txBody>
          <a:bodyPr lIns="26788" tIns="26788" rIns="26788" bIns="26788" anchor="t"/>
          <a:lstStyle>
            <a:lvl1pPr algn="ctr" defTabSz="410755">
              <a:defRPr sz="1067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717825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影像"/>
          <p:cNvSpPr>
            <a:spLocks noGrp="1"/>
          </p:cNvSpPr>
          <p:nvPr>
            <p:ph type="pic" sz="quarter" idx="13"/>
          </p:nvPr>
        </p:nvSpPr>
        <p:spPr>
          <a:xfrm>
            <a:off x="6247804" y="3580803"/>
            <a:ext cx="3750472" cy="26521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影像"/>
          <p:cNvSpPr>
            <a:spLocks noGrp="1"/>
          </p:cNvSpPr>
          <p:nvPr>
            <p:ph type="pic" sz="quarter" idx="14"/>
          </p:nvPr>
        </p:nvSpPr>
        <p:spPr>
          <a:xfrm>
            <a:off x="6247804" y="625077"/>
            <a:ext cx="3750472" cy="26521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" name="影像"/>
          <p:cNvSpPr>
            <a:spLocks noGrp="1"/>
          </p:cNvSpPr>
          <p:nvPr>
            <p:ph type="pic" sz="half" idx="15"/>
          </p:nvPr>
        </p:nvSpPr>
        <p:spPr>
          <a:xfrm>
            <a:off x="2193724" y="625078"/>
            <a:ext cx="3750472" cy="56078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5983212" y="6536532"/>
            <a:ext cx="220812" cy="218311"/>
          </a:xfrm>
          <a:prstGeom prst="rect">
            <a:avLst/>
          </a:prstGeom>
        </p:spPr>
        <p:txBody>
          <a:bodyPr lIns="26788" tIns="26788" rIns="26788" bIns="26788" anchor="t"/>
          <a:lstStyle>
            <a:lvl1pPr algn="ctr" defTabSz="410755">
              <a:defRPr sz="1067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317510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2416967" y="4473773"/>
            <a:ext cx="7358067" cy="359307"/>
          </a:xfrm>
          <a:prstGeom prst="rect">
            <a:avLst/>
          </a:prstGeom>
        </p:spPr>
        <p:txBody>
          <a:bodyPr lIns="26788" tIns="26788" rIns="26788" bIns="26788"/>
          <a:lstStyle>
            <a:lvl1pPr marL="0" indent="0" algn="ctr" defTabSz="410755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600" i="1">
                <a:latin typeface="+mn-lt"/>
                <a:ea typeface="+mn-ea"/>
                <a:cs typeface="+mn-cs"/>
                <a:sym typeface="Helvetica Neue"/>
              </a:defRPr>
            </a:lvl1pPr>
            <a:lvl2pPr marL="863116" indent="-253855" algn="ctr" defTabSz="410755">
              <a:lnSpc>
                <a:spcPct val="100000"/>
              </a:lnSpc>
              <a:spcBef>
                <a:spcPts val="0"/>
              </a:spcBef>
              <a:buClrTx/>
              <a:defRPr sz="1600" i="1">
                <a:latin typeface="+mn-lt"/>
                <a:ea typeface="+mn-ea"/>
                <a:cs typeface="+mn-cs"/>
                <a:sym typeface="Helvetica Neue"/>
              </a:defRPr>
            </a:lvl2pPr>
            <a:lvl3pPr marL="1446973" indent="-228461" algn="ctr" defTabSz="410755">
              <a:lnSpc>
                <a:spcPct val="100000"/>
              </a:lnSpc>
              <a:spcBef>
                <a:spcPts val="0"/>
              </a:spcBef>
              <a:buClrTx/>
              <a:defRPr sz="1600" i="1">
                <a:latin typeface="+mn-lt"/>
                <a:ea typeface="+mn-ea"/>
                <a:cs typeface="+mn-cs"/>
                <a:sym typeface="Helvetica Neue"/>
              </a:defRPr>
            </a:lvl3pPr>
            <a:lvl4pPr marL="2088856" indent="-261099" algn="ctr" defTabSz="410755">
              <a:lnSpc>
                <a:spcPct val="100000"/>
              </a:lnSpc>
              <a:spcBef>
                <a:spcPts val="0"/>
              </a:spcBef>
              <a:buClrTx/>
              <a:defRPr sz="1600" i="1">
                <a:latin typeface="+mn-lt"/>
                <a:ea typeface="+mn-ea"/>
                <a:cs typeface="+mn-cs"/>
                <a:sym typeface="Helvetica Neue"/>
              </a:defRPr>
            </a:lvl4pPr>
            <a:lvl5pPr marL="2741634" indent="-304616" algn="ctr" defTabSz="410755">
              <a:lnSpc>
                <a:spcPct val="100000"/>
              </a:lnSpc>
              <a:spcBef>
                <a:spcPts val="0"/>
              </a:spcBef>
              <a:buClrTx/>
              <a:defRPr sz="1600" i="1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6" name="「在此輸入名言語錄。」"/>
          <p:cNvSpPr txBox="1">
            <a:spLocks noGrp="1"/>
          </p:cNvSpPr>
          <p:nvPr>
            <p:ph type="body" sz="quarter" idx="13"/>
          </p:nvPr>
        </p:nvSpPr>
        <p:spPr>
          <a:xfrm>
            <a:off x="2416968" y="2992700"/>
            <a:ext cx="7358065" cy="443973"/>
          </a:xfrm>
          <a:prstGeom prst="rect">
            <a:avLst/>
          </a:prstGeom>
        </p:spPr>
        <p:txBody>
          <a:bodyPr lIns="26788" tIns="26788" rIns="26788" bIns="26788" anchor="ctr"/>
          <a:lstStyle>
            <a:lvl1pPr marL="0" indent="0" algn="ctr" defTabSz="410755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600">
                <a:latin typeface="Helvetica Neue Medium"/>
                <a:sym typeface="Helvetica Neue Medium"/>
              </a:defRPr>
            </a:lvl1pPr>
          </a:lstStyle>
          <a:p>
            <a:pPr marL="0" indent="0" algn="ctr" defTabSz="308074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5983212" y="6536532"/>
            <a:ext cx="220812" cy="218311"/>
          </a:xfrm>
          <a:prstGeom prst="rect">
            <a:avLst/>
          </a:prstGeom>
        </p:spPr>
        <p:txBody>
          <a:bodyPr lIns="26788" tIns="26788" rIns="26788" bIns="26788" anchor="t"/>
          <a:lstStyle>
            <a:lvl1pPr algn="ctr" defTabSz="410755">
              <a:defRPr sz="1067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5476202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影像"/>
          <p:cNvSpPr>
            <a:spLocks noGrp="1"/>
          </p:cNvSpPr>
          <p:nvPr>
            <p:ph type="pic" idx="13"/>
          </p:nvPr>
        </p:nvSpPr>
        <p:spPr>
          <a:xfrm>
            <a:off x="1524000" y="0"/>
            <a:ext cx="9144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5983212" y="6536532"/>
            <a:ext cx="220812" cy="218311"/>
          </a:xfrm>
          <a:prstGeom prst="rect">
            <a:avLst/>
          </a:prstGeom>
        </p:spPr>
        <p:txBody>
          <a:bodyPr lIns="26788" tIns="26788" rIns="26788" bIns="26788" anchor="t"/>
          <a:lstStyle>
            <a:lvl1pPr algn="ctr" defTabSz="410755">
              <a:defRPr sz="1067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774445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圖片 7" descr="圖片 7"/>
          <p:cNvPicPr>
            <a:picLocks noChangeAspect="1"/>
          </p:cNvPicPr>
          <p:nvPr/>
        </p:nvPicPr>
        <p:blipFill>
          <a:blip r:embed="rId2" cstate="print"/>
          <a:srcRect r="4297"/>
          <a:stretch>
            <a:fillRect/>
          </a:stretch>
        </p:blipFill>
        <p:spPr>
          <a:xfrm>
            <a:off x="527418" y="6370845"/>
            <a:ext cx="11664617" cy="318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圖片 1" descr="圖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7" y="0"/>
            <a:ext cx="1218838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大標題文字"/>
          <p:cNvSpPr txBox="1">
            <a:spLocks noGrp="1"/>
          </p:cNvSpPr>
          <p:nvPr>
            <p:ph type="title"/>
          </p:nvPr>
        </p:nvSpPr>
        <p:spPr>
          <a:xfrm>
            <a:off x="1103444" y="2821448"/>
            <a:ext cx="10465165" cy="10105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大標題文字</a:t>
            </a:r>
          </a:p>
        </p:txBody>
      </p:sp>
      <p:sp>
        <p:nvSpPr>
          <p:cNvPr id="1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03444" y="3507347"/>
            <a:ext cx="10465165" cy="694931"/>
          </a:xfrm>
          <a:prstGeom prst="rect">
            <a:avLst/>
          </a:prstGeom>
        </p:spPr>
        <p:txBody>
          <a:bodyPr/>
          <a:lstStyle>
            <a:lvl1pPr marL="0" indent="0" algn="l">
              <a:buClrTx/>
              <a:buSzTx/>
              <a:buNone/>
              <a:defRPr>
                <a:solidFill>
                  <a:srgbClr val="808080"/>
                </a:solidFill>
              </a:defRPr>
            </a:lvl1pPr>
            <a:lvl2pPr marL="0" indent="0" algn="l">
              <a:buClrTx/>
              <a:buSzTx/>
              <a:buNone/>
              <a:defRPr>
                <a:solidFill>
                  <a:srgbClr val="808080"/>
                </a:solidFill>
              </a:defRPr>
            </a:lvl2pPr>
            <a:lvl3pPr marL="0" indent="0" algn="l">
              <a:buClrTx/>
              <a:buSzTx/>
              <a:buNone/>
              <a:defRPr>
                <a:solidFill>
                  <a:srgbClr val="808080"/>
                </a:solidFill>
              </a:defRPr>
            </a:lvl3pPr>
            <a:lvl4pPr marL="0" indent="0" algn="l">
              <a:buClrTx/>
              <a:buSzTx/>
              <a:buNone/>
              <a:defRPr>
                <a:solidFill>
                  <a:srgbClr val="808080"/>
                </a:solidFill>
              </a:defRPr>
            </a:lvl4pPr>
            <a:lvl5pPr marL="0" indent="0" algn="l">
              <a:buClrTx/>
              <a:buSzTx/>
              <a:buNone/>
              <a:defRPr>
                <a:solidFill>
                  <a:srgbClr val="808080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737600" y="6171707"/>
            <a:ext cx="364799" cy="36928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309288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sz="half" idx="1"/>
          </p:nvPr>
        </p:nvSpPr>
        <p:spPr>
          <a:xfrm>
            <a:off x="527382" y="1220755"/>
            <a:ext cx="11133625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pic>
        <p:nvPicPr>
          <p:cNvPr id="7" name="圖片 6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0000"/>
            <a:ext cx="12000000" cy="62400"/>
          </a:xfrm>
          <a:prstGeom prst="rect">
            <a:avLst/>
          </a:prstGeom>
        </p:spPr>
      </p:pic>
      <p:sp>
        <p:nvSpPr>
          <p:cNvPr id="12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661007" y="6309320"/>
            <a:ext cx="530992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投影片編號版面配置區 5"/>
          <p:cNvSpPr txBox="1">
            <a:spLocks/>
          </p:cNvSpPr>
          <p:nvPr/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AF07C5-463E-4746-8662-F9EAE6427DB3}" type="slidenum">
              <a:rPr lang="zh-TW" altLang="en-US" sz="1600" smtClean="0"/>
              <a:pPr/>
              <a:t>‹#›</a:t>
            </a:fld>
            <a:endParaRPr lang="zh-TW" altLang="en-US" sz="1600" dirty="0"/>
          </a:p>
        </p:txBody>
      </p:sp>
      <p:sp>
        <p:nvSpPr>
          <p:cNvPr id="14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1533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圖片 7" descr="圖片 7"/>
          <p:cNvPicPr>
            <a:picLocks noChangeAspect="1"/>
          </p:cNvPicPr>
          <p:nvPr/>
        </p:nvPicPr>
        <p:blipFill>
          <a:blip r:embed="rId2" cstate="print"/>
          <a:srcRect r="4297"/>
          <a:stretch>
            <a:fillRect/>
          </a:stretch>
        </p:blipFill>
        <p:spPr>
          <a:xfrm>
            <a:off x="527418" y="6370845"/>
            <a:ext cx="11664617" cy="318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圖片 7" descr="圖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7" y="23"/>
            <a:ext cx="12188388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大標題文字"/>
          <p:cNvSpPr txBox="1">
            <a:spLocks noGrp="1"/>
          </p:cNvSpPr>
          <p:nvPr>
            <p:ph type="title"/>
          </p:nvPr>
        </p:nvSpPr>
        <p:spPr>
          <a:xfrm>
            <a:off x="1100703" y="2263045"/>
            <a:ext cx="10467908" cy="10105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大標題文字</a:t>
            </a:r>
          </a:p>
        </p:txBody>
      </p:sp>
      <p:sp>
        <p:nvSpPr>
          <p:cNvPr id="14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00737" y="3465577"/>
            <a:ext cx="7299555" cy="1787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ClrTx/>
              <a:buSzTx/>
              <a:buNone/>
            </a:lvl1pPr>
            <a:lvl2pPr marL="0" indent="0">
              <a:lnSpc>
                <a:spcPct val="100000"/>
              </a:lnSpc>
              <a:buClrTx/>
              <a:buSzTx/>
              <a:buNone/>
            </a:lvl2pPr>
            <a:lvl3pPr marL="0" indent="0">
              <a:lnSpc>
                <a:spcPct val="100000"/>
              </a:lnSpc>
              <a:buClrTx/>
              <a:buSzTx/>
              <a:buNone/>
            </a:lvl3pPr>
            <a:lvl4pPr>
              <a:lnSpc>
                <a:spcPct val="100000"/>
              </a:lnSpc>
              <a:buClrTx/>
            </a:lvl4pPr>
            <a:lvl5pPr>
              <a:lnSpc>
                <a:spcPct val="100000"/>
              </a:lnSpc>
              <a:buClrTx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737600" y="6171707"/>
            <a:ext cx="364799" cy="36928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8131376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圖片 7" descr="圖片 7"/>
          <p:cNvPicPr>
            <a:picLocks noChangeAspect="1"/>
          </p:cNvPicPr>
          <p:nvPr/>
        </p:nvPicPr>
        <p:blipFill>
          <a:blip r:embed="rId2" cstate="print"/>
          <a:srcRect r="4297"/>
          <a:stretch>
            <a:fillRect/>
          </a:stretch>
        </p:blipFill>
        <p:spPr>
          <a:xfrm>
            <a:off x="527418" y="6370845"/>
            <a:ext cx="11664617" cy="31884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52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27410" y="1220755"/>
            <a:ext cx="5467195" cy="4704527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pic>
        <p:nvPicPr>
          <p:cNvPr id="153" name="圖片 9" descr="圖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7381" y="841624"/>
            <a:ext cx="12000003" cy="62403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59712" y="6294677"/>
            <a:ext cx="364799" cy="36928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658779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圖片 7" descr="圖片 7"/>
          <p:cNvPicPr>
            <a:picLocks noChangeAspect="1"/>
          </p:cNvPicPr>
          <p:nvPr/>
        </p:nvPicPr>
        <p:blipFill>
          <a:blip r:embed="rId2" cstate="print"/>
          <a:srcRect r="4297"/>
          <a:stretch>
            <a:fillRect/>
          </a:stretch>
        </p:blipFill>
        <p:spPr>
          <a:xfrm>
            <a:off x="527418" y="6370845"/>
            <a:ext cx="11664617" cy="31884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63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27415" y="1220787"/>
            <a:ext cx="11133627" cy="2256252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pic>
        <p:nvPicPr>
          <p:cNvPr id="164" name="圖片 9" descr="圖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7381" y="841624"/>
            <a:ext cx="12000003" cy="62403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59712" y="6294677"/>
            <a:ext cx="364799" cy="36928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1469934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sz="half" idx="1"/>
          </p:nvPr>
        </p:nvSpPr>
        <p:spPr>
          <a:xfrm>
            <a:off x="527412" y="1220757"/>
            <a:ext cx="11133625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pic>
        <p:nvPicPr>
          <p:cNvPr id="7" name="圖片 6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0000"/>
            <a:ext cx="12000000" cy="62400"/>
          </a:xfrm>
          <a:prstGeom prst="rect">
            <a:avLst/>
          </a:prstGeom>
        </p:spPr>
      </p:pic>
      <p:sp>
        <p:nvSpPr>
          <p:cNvPr id="12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661007" y="6307239"/>
            <a:ext cx="364799" cy="369287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83EA3B03-E641-49D7-A70D-205977A2CBA8}" type="slidenum">
              <a:rPr lang="zh-TW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投影片編號版面配置區 5"/>
          <p:cNvSpPr txBox="1">
            <a:spLocks/>
          </p:cNvSpPr>
          <p:nvPr userDrawn="1"/>
        </p:nvSpPr>
        <p:spPr>
          <a:xfrm>
            <a:off x="11659712" y="6287297"/>
            <a:ext cx="527381" cy="384043"/>
          </a:xfrm>
          <a:prstGeom prst="rect">
            <a:avLst/>
          </a:prstGeom>
        </p:spPr>
        <p:txBody>
          <a:bodyPr vert="horz" lIns="121872" tIns="60936" rIns="121872" bIns="60936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AF07C5-463E-4746-8662-F9EAE6427DB3}" type="slidenum">
              <a:rPr lang="zh-TW" altLang="en-US" sz="1600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zh-TW" altLang="en-US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2" y="6287326"/>
            <a:ext cx="5088565" cy="384041"/>
          </a:xfrm>
          <a:prstGeom prst="rect">
            <a:avLst/>
          </a:prstGeom>
        </p:spPr>
        <p:txBody>
          <a:bodyPr vert="horz" lIns="91404" tIns="45702" rIns="91404" bIns="45702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>
                <a:solidFill>
                  <a:prstClr val="black">
                    <a:lumMod val="65000"/>
                    <a:lumOff val="35000"/>
                  </a:prstClr>
                </a:solidFill>
              </a:rPr>
              <a:t>Presentation Sample</a:t>
            </a:r>
            <a:endParaRPr lang="zh-TW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0255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7C8EE-DDF8-4408-A095-5F7B9143143C}" type="datetimeFigureOut">
              <a:rPr lang="zh-TW" altLang="en-US" smtClean="0">
                <a:solidFill>
                  <a:srgbClr val="000000"/>
                </a:solidFill>
              </a:rPr>
              <a:pPr/>
              <a:t>2021/4/19</a:t>
            </a:fld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A3C2-8035-4A4A-883A-225A9F073C4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4577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27382" y="1220755"/>
            <a:ext cx="5467191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sz="half" idx="13"/>
          </p:nvPr>
        </p:nvSpPr>
        <p:spPr>
          <a:xfrm>
            <a:off x="6193817" y="1220755"/>
            <a:ext cx="5467191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183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27382" y="1220755"/>
            <a:ext cx="5467191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sz="half" idx="13"/>
          </p:nvPr>
        </p:nvSpPr>
        <p:spPr>
          <a:xfrm>
            <a:off x="6193817" y="1220755"/>
            <a:ext cx="5467191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1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27382" y="1220756"/>
            <a:ext cx="11133625" cy="22562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2" y="3669031"/>
            <a:ext cx="5470797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8" name="內容版面配置區 3"/>
          <p:cNvSpPr>
            <a:spLocks noGrp="1"/>
          </p:cNvSpPr>
          <p:nvPr>
            <p:ph sz="half" idx="13"/>
          </p:nvPr>
        </p:nvSpPr>
        <p:spPr>
          <a:xfrm>
            <a:off x="6190205" y="3669028"/>
            <a:ext cx="5470801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581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27382" y="3669028"/>
            <a:ext cx="11133625" cy="22562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2" y="1220755"/>
            <a:ext cx="5470797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8" name="內容版面配置區 3"/>
          <p:cNvSpPr>
            <a:spLocks noGrp="1"/>
          </p:cNvSpPr>
          <p:nvPr>
            <p:ph sz="half" idx="13"/>
          </p:nvPr>
        </p:nvSpPr>
        <p:spPr>
          <a:xfrm>
            <a:off x="6190205" y="1220755"/>
            <a:ext cx="5470801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295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27382" y="1220755"/>
            <a:ext cx="5278780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998183" y="1220756"/>
            <a:ext cx="5662824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8" name="內容版面配置區 3"/>
          <p:cNvSpPr>
            <a:spLocks noGrp="1"/>
          </p:cNvSpPr>
          <p:nvPr>
            <p:ph sz="half" idx="13"/>
          </p:nvPr>
        </p:nvSpPr>
        <p:spPr>
          <a:xfrm>
            <a:off x="5998183" y="3669028"/>
            <a:ext cx="5662824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573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382227" y="1220755"/>
            <a:ext cx="5278780" cy="4704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3" y="1220756"/>
            <a:ext cx="5662824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8" name="內容版面配置區 3"/>
          <p:cNvSpPr>
            <a:spLocks noGrp="1"/>
          </p:cNvSpPr>
          <p:nvPr>
            <p:ph sz="half" idx="13"/>
          </p:nvPr>
        </p:nvSpPr>
        <p:spPr>
          <a:xfrm>
            <a:off x="527383" y="3669028"/>
            <a:ext cx="5662824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253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383" y="1220756"/>
            <a:ext cx="5471703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8" name="內容版面配置區 3"/>
          <p:cNvSpPr>
            <a:spLocks noGrp="1"/>
          </p:cNvSpPr>
          <p:nvPr>
            <p:ph sz="half" idx="13"/>
          </p:nvPr>
        </p:nvSpPr>
        <p:spPr>
          <a:xfrm>
            <a:off x="527383" y="3669028"/>
            <a:ext cx="5471703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1" name="內容版面配置區 3"/>
          <p:cNvSpPr>
            <a:spLocks noGrp="1"/>
          </p:cNvSpPr>
          <p:nvPr>
            <p:ph sz="half" idx="14"/>
          </p:nvPr>
        </p:nvSpPr>
        <p:spPr>
          <a:xfrm>
            <a:off x="6189303" y="1220756"/>
            <a:ext cx="5471703" cy="225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15"/>
          </p:nvPr>
        </p:nvSpPr>
        <p:spPr>
          <a:xfrm>
            <a:off x="6189303" y="3669028"/>
            <a:ext cx="5471703" cy="225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1" y="841625"/>
            <a:ext cx="12000000" cy="62400"/>
          </a:xfrm>
          <a:prstGeom prst="rect">
            <a:avLst/>
          </a:prstGeom>
        </p:spPr>
      </p:pic>
      <p:sp>
        <p:nvSpPr>
          <p:cNvPr id="13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38950" y="6287300"/>
            <a:ext cx="5088565" cy="38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25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97"/>
          <a:stretch/>
        </p:blipFill>
        <p:spPr>
          <a:xfrm>
            <a:off x="527384" y="6370842"/>
            <a:ext cx="11664617" cy="31884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383" y="274640"/>
            <a:ext cx="11133624" cy="562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文字版面配置區 2"/>
          <p:cNvSpPr>
            <a:spLocks noGrp="1"/>
          </p:cNvSpPr>
          <p:nvPr>
            <p:ph type="body" idx="1"/>
          </p:nvPr>
        </p:nvSpPr>
        <p:spPr>
          <a:xfrm>
            <a:off x="527384" y="1220756"/>
            <a:ext cx="11055017" cy="4905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59711" y="6287297"/>
            <a:ext cx="527381" cy="38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7581AC2D-A7A1-4823-8AAB-042DAAACEB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599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just" defTabSz="121917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Font typeface="Wingdings" charset="2"/>
        <a:buChar char="n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just" defTabSz="121917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Font typeface="Wingdings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just" defTabSz="121917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SzPct val="80000"/>
        <a:buFont typeface="Wingdings" charset="2"/>
        <a:buChar char="u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just" defTabSz="121917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SzPct val="80000"/>
        <a:buFont typeface="Wingdings" charset="2"/>
        <a:buChar char="u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just" defTabSz="121917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SzPct val="80000"/>
        <a:buFont typeface="Wingdings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7" descr="圖片 7"/>
          <p:cNvPicPr>
            <a:picLocks noChangeAspect="1"/>
          </p:cNvPicPr>
          <p:nvPr/>
        </p:nvPicPr>
        <p:blipFill>
          <a:blip r:embed="rId18" cstate="print"/>
          <a:srcRect r="4297"/>
          <a:stretch>
            <a:fillRect/>
          </a:stretch>
        </p:blipFill>
        <p:spPr>
          <a:xfrm>
            <a:off x="527418" y="6370845"/>
            <a:ext cx="11664617" cy="318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圖片 6" descr="圖片 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7381" y="840000"/>
            <a:ext cx="12000003" cy="6240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大標題文字"/>
          <p:cNvSpPr txBox="1">
            <a:spLocks noGrp="1"/>
          </p:cNvSpPr>
          <p:nvPr>
            <p:ph type="title"/>
          </p:nvPr>
        </p:nvSpPr>
        <p:spPr>
          <a:xfrm>
            <a:off x="527384" y="274672"/>
            <a:ext cx="11133625" cy="56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8" tIns="45698" rIns="45698" bIns="45698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5" name="內文層級一…"/>
          <p:cNvSpPr txBox="1">
            <a:spLocks noGrp="1"/>
          </p:cNvSpPr>
          <p:nvPr>
            <p:ph type="body" idx="1"/>
          </p:nvPr>
        </p:nvSpPr>
        <p:spPr>
          <a:xfrm>
            <a:off x="527415" y="1220755"/>
            <a:ext cx="11133627" cy="4704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8" tIns="45698" rIns="45698" bIns="45698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1007" y="6307239"/>
            <a:ext cx="364799" cy="369287"/>
          </a:xfrm>
          <a:prstGeom prst="rect">
            <a:avLst/>
          </a:prstGeom>
          <a:ln w="12700">
            <a:miter lim="400000"/>
          </a:ln>
        </p:spPr>
        <p:txBody>
          <a:bodyPr wrap="none" lIns="45698" tIns="45698" rIns="45698" bIns="45698" anchor="ctr">
            <a:spAutoFit/>
          </a:bodyPr>
          <a:lstStyle>
            <a:lvl1pPr algn="l" defTabSz="1218508">
              <a:defRPr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22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ransition spd="med"/>
  <p:txStyles>
    <p:titleStyle>
      <a:lvl1pPr marL="0" marR="0" indent="0" algn="l" defTabSz="12185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12185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12185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12185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12185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12185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12185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12185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12185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3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6927" marR="0" indent="-456927" algn="just" defTabSz="1218508" rtl="0" latinLnBrk="0">
        <a:lnSpc>
          <a:spcPct val="150000"/>
        </a:lnSpc>
        <a:spcBef>
          <a:spcPts val="533"/>
        </a:spcBef>
        <a:spcAft>
          <a:spcPts val="0"/>
        </a:spcAft>
        <a:buClr>
          <a:srgbClr val="000000"/>
        </a:buClr>
        <a:buSzPct val="100000"/>
        <a:buFontTx/>
        <a:buChar char="■"/>
        <a:tabLst/>
        <a:defRPr sz="2667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1032354" marR="0" indent="-423093" algn="just" defTabSz="1218508" rtl="0" latinLnBrk="0">
        <a:lnSpc>
          <a:spcPct val="150000"/>
        </a:lnSpc>
        <a:spcBef>
          <a:spcPts val="533"/>
        </a:spcBef>
        <a:spcAft>
          <a:spcPts val="0"/>
        </a:spcAft>
        <a:buClr>
          <a:srgbClr val="000000"/>
        </a:buClr>
        <a:buSzPct val="100000"/>
        <a:buFontTx/>
        <a:buChar char="●"/>
        <a:tabLst/>
        <a:defRPr sz="2667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599281" marR="0" indent="-380769" algn="just" defTabSz="1218508" rtl="0" latinLnBrk="0">
        <a:lnSpc>
          <a:spcPct val="150000"/>
        </a:lnSpc>
        <a:spcBef>
          <a:spcPts val="533"/>
        </a:spcBef>
        <a:spcAft>
          <a:spcPts val="0"/>
        </a:spcAft>
        <a:buClr>
          <a:srgbClr val="000000"/>
        </a:buClr>
        <a:buSzPct val="80000"/>
        <a:buFontTx/>
        <a:buChar char="◆"/>
        <a:tabLst/>
        <a:defRPr sz="2667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262921" marR="0" indent="-435165" algn="just" defTabSz="1218508" rtl="0" latinLnBrk="0">
        <a:lnSpc>
          <a:spcPct val="150000"/>
        </a:lnSpc>
        <a:spcBef>
          <a:spcPts val="533"/>
        </a:spcBef>
        <a:spcAft>
          <a:spcPts val="0"/>
        </a:spcAft>
        <a:buClr>
          <a:srgbClr val="000000"/>
        </a:buClr>
        <a:buSzPct val="80000"/>
        <a:buFontTx/>
        <a:buChar char="◆"/>
        <a:tabLst/>
        <a:defRPr sz="2667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944712" marR="0" indent="-507694" algn="just" defTabSz="1218508" rtl="0" latinLnBrk="0">
        <a:lnSpc>
          <a:spcPct val="150000"/>
        </a:lnSpc>
        <a:spcBef>
          <a:spcPts val="533"/>
        </a:spcBef>
        <a:spcAft>
          <a:spcPts val="0"/>
        </a:spcAft>
        <a:buClr>
          <a:srgbClr val="000000"/>
        </a:buClr>
        <a:buSzPct val="80000"/>
        <a:buFontTx/>
        <a:buChar char="◆"/>
        <a:tabLst/>
        <a:defRPr sz="2667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3384713" marR="0" indent="-338461" algn="just" defTabSz="1218508" rtl="0" latinLnBrk="0">
        <a:lnSpc>
          <a:spcPct val="150000"/>
        </a:lnSpc>
        <a:spcBef>
          <a:spcPts val="533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667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993976" marR="0" indent="-338461" algn="just" defTabSz="1218508" rtl="0" latinLnBrk="0">
        <a:lnSpc>
          <a:spcPct val="150000"/>
        </a:lnSpc>
        <a:spcBef>
          <a:spcPts val="533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667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4603222" marR="0" indent="-338461" algn="just" defTabSz="1218508" rtl="0" latinLnBrk="0">
        <a:lnSpc>
          <a:spcPct val="150000"/>
        </a:lnSpc>
        <a:spcBef>
          <a:spcPts val="533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667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5212470" marR="0" indent="-338462" algn="just" defTabSz="1218508" rtl="0" latinLnBrk="0">
        <a:lnSpc>
          <a:spcPct val="150000"/>
        </a:lnSpc>
        <a:spcBef>
          <a:spcPts val="533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667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l" defTabSz="12185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12185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12185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12185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12185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12185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12185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12185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12185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>
          <a:xfrm>
            <a:off x="1193369" y="2252706"/>
            <a:ext cx="9846573" cy="101054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 smtClean="0">
                <a:latin typeface="Arial" pitchFamily="34" charset="0"/>
                <a:cs typeface="Arial" pitchFamily="34" charset="0"/>
              </a:rPr>
              <a:t>Data Virtualization 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/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en-US" altLang="zh-TW" sz="2200" dirty="0" err="1" smtClean="0">
                <a:latin typeface="Arial" pitchFamily="34" charset="0"/>
                <a:cs typeface="Arial" pitchFamily="34" charset="0"/>
              </a:rPr>
              <a:t>Denodo</a:t>
            </a:r>
            <a:r>
              <a:rPr lang="en-US" altLang="zh-TW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zh-TW" altLang="en-US" sz="2200" dirty="0" smtClean="0">
                <a:latin typeface="Arial" pitchFamily="34" charset="0"/>
                <a:cs typeface="Arial" pitchFamily="34" charset="0"/>
              </a:rPr>
              <a:t>邏輯資料倉庫介紹</a:t>
            </a:r>
            <a:endParaRPr lang="zh-TW" altLang="en-US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>
          <a:xfrm>
            <a:off x="5213268" y="3726690"/>
            <a:ext cx="4521576" cy="756600"/>
          </a:xfrm>
        </p:spPr>
        <p:txBody>
          <a:bodyPr>
            <a:noAutofit/>
          </a:bodyPr>
          <a:lstStyle/>
          <a:p>
            <a:r>
              <a:rPr lang="en-US" altLang="zh-TW" sz="2800" dirty="0" smtClean="0">
                <a:latin typeface="Arial" pitchFamily="34" charset="0"/>
                <a:ea typeface="微軟正黑體" pitchFamily="34" charset="-120"/>
                <a:cs typeface="Arial" pitchFamily="34" charset="0"/>
              </a:rPr>
              <a:t>2021/4/19</a:t>
            </a:r>
          </a:p>
          <a:p>
            <a:endParaRPr lang="en-US" altLang="zh-TW" sz="2800" dirty="0" smtClean="0">
              <a:latin typeface="Arial" pitchFamily="34" charset="0"/>
              <a:ea typeface="微軟正黑體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6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106672"/>
            <a:ext cx="11182972" cy="685808"/>
          </a:xfrm>
        </p:spPr>
        <p:txBody>
          <a:bodyPr>
            <a:noAutofit/>
          </a:bodyPr>
          <a:lstStyle/>
          <a:p>
            <a:r>
              <a:rPr lang="zh-TW" altLang="en-US" sz="4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人</a:t>
            </a:r>
            <a:r>
              <a:rPr lang="zh-TW" altLang="en-US" sz="40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壽情境架構效益 </a:t>
            </a:r>
            <a:endParaRPr lang="zh-TW" altLang="en-US" sz="40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111460" y="1763534"/>
            <a:ext cx="1247274" cy="497306"/>
            <a:chOff x="838200" y="4026568"/>
            <a:chExt cx="1247274" cy="497306"/>
          </a:xfrm>
        </p:grpSpPr>
        <p:sp>
          <p:nvSpPr>
            <p:cNvPr id="4" name="矩形 3"/>
            <p:cNvSpPr/>
            <p:nvPr/>
          </p:nvSpPr>
          <p:spPr>
            <a:xfrm>
              <a:off x="838200" y="4026568"/>
              <a:ext cx="1247274" cy="497306"/>
            </a:xfrm>
            <a:prstGeom prst="rect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70AD4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004020" y="4090555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Before</a:t>
              </a:r>
              <a:endParaRPr kumimoji="0" lang="zh-TW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7858097" y="1748751"/>
            <a:ext cx="1247274" cy="497306"/>
            <a:chOff x="838200" y="5550568"/>
            <a:chExt cx="1247274" cy="497306"/>
          </a:xfrm>
        </p:grpSpPr>
        <p:sp>
          <p:nvSpPr>
            <p:cNvPr id="7" name="矩形 6"/>
            <p:cNvSpPr/>
            <p:nvPr/>
          </p:nvSpPr>
          <p:spPr>
            <a:xfrm>
              <a:off x="838200" y="5550568"/>
              <a:ext cx="1247274" cy="497306"/>
            </a:xfrm>
            <a:prstGeom prst="rect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105462" y="5620660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After</a:t>
              </a:r>
              <a:endParaRPr kumimoji="0" lang="zh-TW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648919" y="2458386"/>
            <a:ext cx="4122152" cy="3687580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rgbClr val="5B9BD5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96280" y="2458386"/>
            <a:ext cx="4570909" cy="368758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solidFill>
              <a:srgbClr val="5B9BD5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241130" y="2977495"/>
            <a:ext cx="999873" cy="372042"/>
            <a:chOff x="5969057" y="2716388"/>
            <a:chExt cx="999873" cy="372042"/>
          </a:xfrm>
        </p:grpSpPr>
        <p:sp>
          <p:nvSpPr>
            <p:cNvPr id="12" name="圓角矩形 11"/>
            <p:cNvSpPr/>
            <p:nvPr/>
          </p:nvSpPr>
          <p:spPr>
            <a:xfrm>
              <a:off x="5969057" y="2716388"/>
              <a:ext cx="999873" cy="372042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6008411" y="2716388"/>
              <a:ext cx="960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SAS</a:t>
              </a:r>
              <a:r>
                <a: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EG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56" y="4292035"/>
            <a:ext cx="1431744" cy="143174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55" y="4292035"/>
            <a:ext cx="1431744" cy="1431744"/>
          </a:xfrm>
          <a:prstGeom prst="rect">
            <a:avLst/>
          </a:prstGeom>
        </p:spPr>
      </p:pic>
      <p:grpSp>
        <p:nvGrpSpPr>
          <p:cNvPr id="27" name="群組 26"/>
          <p:cNvGrpSpPr/>
          <p:nvPr/>
        </p:nvGrpSpPr>
        <p:grpSpPr>
          <a:xfrm>
            <a:off x="7738179" y="2730869"/>
            <a:ext cx="999873" cy="372042"/>
            <a:chOff x="5969057" y="2716388"/>
            <a:chExt cx="999873" cy="372042"/>
          </a:xfrm>
        </p:grpSpPr>
        <p:sp>
          <p:nvSpPr>
            <p:cNvPr id="28" name="圓角矩形 27"/>
            <p:cNvSpPr/>
            <p:nvPr/>
          </p:nvSpPr>
          <p:spPr>
            <a:xfrm>
              <a:off x="5969057" y="2716388"/>
              <a:ext cx="999873" cy="372042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6008411" y="2716388"/>
              <a:ext cx="960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SAS</a:t>
              </a:r>
              <a:r>
                <a: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EG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0" name="圖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170" y="4292035"/>
            <a:ext cx="1431744" cy="143174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734" y="4292035"/>
            <a:ext cx="1431744" cy="1431744"/>
          </a:xfrm>
          <a:prstGeom prst="rect">
            <a:avLst/>
          </a:prstGeom>
        </p:spPr>
      </p:pic>
      <p:cxnSp>
        <p:nvCxnSpPr>
          <p:cNvPr id="16" name="直線單箭頭接點 15"/>
          <p:cNvCxnSpPr/>
          <p:nvPr/>
        </p:nvCxnSpPr>
        <p:spPr>
          <a:xfrm flipH="1">
            <a:off x="2811428" y="3346827"/>
            <a:ext cx="936115" cy="1188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3747543" y="3346827"/>
            <a:ext cx="877627" cy="1176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2245019" y="5539113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Teradata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4125823" y="555410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Hadoop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698" y="4292035"/>
            <a:ext cx="1431744" cy="1431744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10138160" y="4772292"/>
            <a:ext cx="70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6617515" y="5539113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Teradata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7723296" y="555410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Hadoop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9008957" y="555410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DB2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10138160" y="5481269"/>
            <a:ext cx="70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6567467" y="3324280"/>
            <a:ext cx="3386003" cy="955299"/>
            <a:chOff x="6657407" y="3399230"/>
            <a:chExt cx="3386003" cy="955299"/>
          </a:xfrm>
        </p:grpSpPr>
        <p:sp>
          <p:nvSpPr>
            <p:cNvPr id="34" name="圓角矩形 33"/>
            <p:cNvSpPr/>
            <p:nvPr/>
          </p:nvSpPr>
          <p:spPr>
            <a:xfrm>
              <a:off x="6657407" y="3654276"/>
              <a:ext cx="3386003" cy="48514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8" tIns="26788" rIns="26788" bIns="26788" numCol="1" spcCol="38100" rtlCol="0" anchor="ctr">
              <a:spAutoFit/>
            </a:bodyPr>
            <a:lstStyle/>
            <a:p>
              <a:pPr marL="0" marR="0" indent="0" algn="ctr" defTabSz="308074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1040" name="Picture 16" descr="vwin德赢官方|德赢vwin官方网站|德赢app官网下载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119" y="3399230"/>
              <a:ext cx="1194123" cy="95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2" name="直線單箭頭接點 61"/>
          <p:cNvCxnSpPr/>
          <p:nvPr/>
        </p:nvCxnSpPr>
        <p:spPr>
          <a:xfrm flipH="1">
            <a:off x="7123500" y="4071393"/>
            <a:ext cx="1827" cy="4639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H="1">
            <a:off x="8178779" y="4071393"/>
            <a:ext cx="1827" cy="4639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 flipH="1">
            <a:off x="9316687" y="4071393"/>
            <a:ext cx="1827" cy="4639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字方塊 65"/>
          <p:cNvSpPr txBox="1"/>
          <p:nvPr/>
        </p:nvSpPr>
        <p:spPr>
          <a:xfrm>
            <a:off x="8695108" y="3199336"/>
            <a:ext cx="2037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kern="0" noProof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SAS/Access to JDBC</a:t>
            </a:r>
            <a:endParaRPr kumimoji="0" lang="zh-TW" altLang="en-US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1774087" y="3476441"/>
            <a:ext cx="1186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kern="0" noProof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SAS/Access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kern="0" noProof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to TD</a:t>
            </a:r>
            <a:endParaRPr kumimoji="0" lang="zh-TW" altLang="en-US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514395" y="3515209"/>
            <a:ext cx="1186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kern="0" noProof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SAS/Access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kern="0" noProof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to Hadoop</a:t>
            </a:r>
            <a:endParaRPr kumimoji="0" lang="zh-TW" altLang="en-US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9" name="直線單箭頭接點 68"/>
          <p:cNvCxnSpPr/>
          <p:nvPr/>
        </p:nvCxnSpPr>
        <p:spPr>
          <a:xfrm>
            <a:off x="8235159" y="3162161"/>
            <a:ext cx="1478" cy="423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1580944" y="1116719"/>
            <a:ext cx="8878661" cy="3618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marL="0" marR="0" indent="0" defTabSz="30807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節省 </a:t>
            </a:r>
            <a:r>
              <a:rPr lang="en-US" altLang="zh-TW" sz="20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SAS</a:t>
            </a:r>
            <a:r>
              <a:rPr lang="zh-TW" altLang="en-US" sz="20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 </a:t>
            </a:r>
            <a:r>
              <a:rPr lang="en-US" altLang="zh-TW" sz="20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EG</a:t>
            </a:r>
            <a:r>
              <a:rPr lang="zh-TW" altLang="en-US" sz="20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 </a:t>
            </a:r>
            <a:r>
              <a:rPr lang="en-US" altLang="zh-TW" sz="20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connect to database</a:t>
            </a:r>
            <a:r>
              <a:rPr lang="zh-TW" altLang="en-US" sz="20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 </a:t>
            </a:r>
            <a:r>
              <a:rPr lang="en-US" altLang="zh-TW" sz="20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license </a:t>
            </a:r>
            <a:r>
              <a:rPr lang="zh-TW" altLang="en-US" sz="20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費用</a:t>
            </a:r>
            <a:endParaRPr kumimoji="0" lang="en-US" altLang="zh-TW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Helvetica Neue Medium"/>
              <a:sym typeface="Helvetica Neue Medium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780" y="3567370"/>
            <a:ext cx="432291" cy="43229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23" y="3567370"/>
            <a:ext cx="432291" cy="43229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593" y="3157139"/>
            <a:ext cx="432291" cy="43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7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106672"/>
            <a:ext cx="11182972" cy="685808"/>
          </a:xfrm>
        </p:spPr>
        <p:txBody>
          <a:bodyPr>
            <a:noAutofit/>
          </a:bodyPr>
          <a:lstStyle/>
          <a:p>
            <a:r>
              <a:rPr lang="zh-TW" altLang="en-US" sz="40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銀</a:t>
            </a:r>
            <a:r>
              <a:rPr lang="zh-TW" altLang="en-US" sz="4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行</a:t>
            </a:r>
            <a:r>
              <a:rPr lang="zh-TW" altLang="en-US" sz="40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情境架構效益</a:t>
            </a:r>
            <a:endParaRPr lang="zh-TW" altLang="en-US" sz="40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991539" y="1703212"/>
            <a:ext cx="1247274" cy="410996"/>
            <a:chOff x="838200" y="4026568"/>
            <a:chExt cx="1247274" cy="497306"/>
          </a:xfrm>
        </p:grpSpPr>
        <p:sp>
          <p:nvSpPr>
            <p:cNvPr id="4" name="矩形 3"/>
            <p:cNvSpPr/>
            <p:nvPr/>
          </p:nvSpPr>
          <p:spPr>
            <a:xfrm>
              <a:off x="838200" y="4026568"/>
              <a:ext cx="1247274" cy="497306"/>
            </a:xfrm>
            <a:prstGeom prst="rect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70AD4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004020" y="4090555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Before</a:t>
              </a:r>
              <a:endParaRPr kumimoji="0" lang="zh-TW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528998" y="2173573"/>
            <a:ext cx="4122152" cy="4146388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rgbClr val="5B9BD5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020605" y="2441749"/>
            <a:ext cx="637064" cy="369332"/>
            <a:chOff x="5969058" y="2716388"/>
            <a:chExt cx="661719" cy="369332"/>
          </a:xfrm>
        </p:grpSpPr>
        <p:sp>
          <p:nvSpPr>
            <p:cNvPr id="8" name="圓角矩形 7"/>
            <p:cNvSpPr/>
            <p:nvPr/>
          </p:nvSpPr>
          <p:spPr>
            <a:xfrm>
              <a:off x="5969058" y="2716388"/>
              <a:ext cx="661719" cy="369332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6006215" y="2716388"/>
              <a:ext cx="624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3" name="直線單箭頭接點 12"/>
          <p:cNvCxnSpPr/>
          <p:nvPr/>
        </p:nvCxnSpPr>
        <p:spPr>
          <a:xfrm>
            <a:off x="2339879" y="2823961"/>
            <a:ext cx="1175483" cy="616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群組 29"/>
          <p:cNvGrpSpPr/>
          <p:nvPr/>
        </p:nvGrpSpPr>
        <p:grpSpPr>
          <a:xfrm>
            <a:off x="2865854" y="3037191"/>
            <a:ext cx="1431744" cy="1587846"/>
            <a:chOff x="2985775" y="3322004"/>
            <a:chExt cx="1431744" cy="1587846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775" y="3322004"/>
              <a:ext cx="1431744" cy="1431744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3147682" y="4540518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Teradata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2878298" y="2441749"/>
            <a:ext cx="637064" cy="369332"/>
            <a:chOff x="5969058" y="2716388"/>
            <a:chExt cx="661719" cy="369332"/>
          </a:xfrm>
        </p:grpSpPr>
        <p:sp>
          <p:nvSpPr>
            <p:cNvPr id="19" name="圓角矩形 18"/>
            <p:cNvSpPr/>
            <p:nvPr/>
          </p:nvSpPr>
          <p:spPr>
            <a:xfrm>
              <a:off x="5969058" y="2716388"/>
              <a:ext cx="661719" cy="369332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006215" y="2716388"/>
              <a:ext cx="624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3735991" y="2441749"/>
            <a:ext cx="637064" cy="369332"/>
            <a:chOff x="5969058" y="2716388"/>
            <a:chExt cx="661719" cy="369332"/>
          </a:xfrm>
        </p:grpSpPr>
        <p:sp>
          <p:nvSpPr>
            <p:cNvPr id="22" name="圓角矩形 21"/>
            <p:cNvSpPr/>
            <p:nvPr/>
          </p:nvSpPr>
          <p:spPr>
            <a:xfrm>
              <a:off x="5969058" y="2716388"/>
              <a:ext cx="661719" cy="369332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6006215" y="2716388"/>
              <a:ext cx="624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4593684" y="2441749"/>
            <a:ext cx="637064" cy="369332"/>
            <a:chOff x="5969058" y="2716388"/>
            <a:chExt cx="661719" cy="369332"/>
          </a:xfrm>
        </p:grpSpPr>
        <p:sp>
          <p:nvSpPr>
            <p:cNvPr id="25" name="圓角矩形 24"/>
            <p:cNvSpPr/>
            <p:nvPr/>
          </p:nvSpPr>
          <p:spPr>
            <a:xfrm>
              <a:off x="5969058" y="2716388"/>
              <a:ext cx="661719" cy="369332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6006215" y="2716388"/>
              <a:ext cx="624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33" name="直線單箭頭接點 32"/>
          <p:cNvCxnSpPr/>
          <p:nvPr/>
        </p:nvCxnSpPr>
        <p:spPr>
          <a:xfrm>
            <a:off x="3211149" y="2823961"/>
            <a:ext cx="370577" cy="616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>
            <a:off x="3615176" y="2823961"/>
            <a:ext cx="447872" cy="616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3615176" y="4679706"/>
            <a:ext cx="0" cy="79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群組 40"/>
          <p:cNvGrpSpPr/>
          <p:nvPr/>
        </p:nvGrpSpPr>
        <p:grpSpPr>
          <a:xfrm>
            <a:off x="3027761" y="5618010"/>
            <a:ext cx="1190544" cy="369332"/>
            <a:chOff x="5969058" y="2716388"/>
            <a:chExt cx="661719" cy="380522"/>
          </a:xfrm>
        </p:grpSpPr>
        <p:sp>
          <p:nvSpPr>
            <p:cNvPr id="42" name="圓角矩形 41"/>
            <p:cNvSpPr/>
            <p:nvPr/>
          </p:nvSpPr>
          <p:spPr>
            <a:xfrm>
              <a:off x="5969058" y="2716388"/>
              <a:ext cx="661719" cy="369332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6006215" y="2716388"/>
              <a:ext cx="624562" cy="380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Source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6" name="群組 75"/>
          <p:cNvGrpSpPr/>
          <p:nvPr/>
        </p:nvGrpSpPr>
        <p:grpSpPr>
          <a:xfrm>
            <a:off x="7838942" y="1688429"/>
            <a:ext cx="1247274" cy="410996"/>
            <a:chOff x="838200" y="5550568"/>
            <a:chExt cx="1247274" cy="497306"/>
          </a:xfrm>
        </p:grpSpPr>
        <p:sp>
          <p:nvSpPr>
            <p:cNvPr id="77" name="矩形 76"/>
            <p:cNvSpPr/>
            <p:nvPr/>
          </p:nvSpPr>
          <p:spPr>
            <a:xfrm>
              <a:off x="838200" y="5550568"/>
              <a:ext cx="1247274" cy="497306"/>
            </a:xfrm>
            <a:prstGeom prst="rect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1105462" y="5620660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After</a:t>
              </a:r>
              <a:endParaRPr kumimoji="0" lang="zh-TW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79" name="矩形 78"/>
          <p:cNvSpPr/>
          <p:nvPr/>
        </p:nvSpPr>
        <p:spPr>
          <a:xfrm>
            <a:off x="6177125" y="2173572"/>
            <a:ext cx="4570909" cy="4197247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solidFill>
              <a:srgbClr val="5B9BD5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80" name="群組 79"/>
          <p:cNvGrpSpPr/>
          <p:nvPr/>
        </p:nvGrpSpPr>
        <p:grpSpPr>
          <a:xfrm>
            <a:off x="6817458" y="2441749"/>
            <a:ext cx="637064" cy="369332"/>
            <a:chOff x="5969058" y="2716388"/>
            <a:chExt cx="661719" cy="369332"/>
          </a:xfrm>
        </p:grpSpPr>
        <p:sp>
          <p:nvSpPr>
            <p:cNvPr id="81" name="圓角矩形 80"/>
            <p:cNvSpPr/>
            <p:nvPr/>
          </p:nvSpPr>
          <p:spPr>
            <a:xfrm>
              <a:off x="5969058" y="2716388"/>
              <a:ext cx="661719" cy="369332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6006215" y="2716388"/>
              <a:ext cx="624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83" name="直線單箭頭接點 82"/>
          <p:cNvCxnSpPr/>
          <p:nvPr/>
        </p:nvCxnSpPr>
        <p:spPr>
          <a:xfrm>
            <a:off x="7136732" y="2823961"/>
            <a:ext cx="1175483" cy="5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4" name="群組 83"/>
          <p:cNvGrpSpPr/>
          <p:nvPr/>
        </p:nvGrpSpPr>
        <p:grpSpPr>
          <a:xfrm>
            <a:off x="6829744" y="4014775"/>
            <a:ext cx="1431744" cy="1587846"/>
            <a:chOff x="2985775" y="3322004"/>
            <a:chExt cx="1431744" cy="1587846"/>
          </a:xfrm>
        </p:grpSpPr>
        <p:pic>
          <p:nvPicPr>
            <p:cNvPr id="85" name="圖片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775" y="3322004"/>
              <a:ext cx="1431744" cy="1431744"/>
            </a:xfrm>
            <a:prstGeom prst="rect">
              <a:avLst/>
            </a:prstGeom>
          </p:spPr>
        </p:pic>
        <p:sp>
          <p:nvSpPr>
            <p:cNvPr id="86" name="文字方塊 85"/>
            <p:cNvSpPr txBox="1"/>
            <p:nvPr/>
          </p:nvSpPr>
          <p:spPr>
            <a:xfrm>
              <a:off x="3147682" y="4540518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Teradata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7" name="群組 86"/>
          <p:cNvGrpSpPr/>
          <p:nvPr/>
        </p:nvGrpSpPr>
        <p:grpSpPr>
          <a:xfrm>
            <a:off x="7675151" y="2441749"/>
            <a:ext cx="637064" cy="369332"/>
            <a:chOff x="5969058" y="2716388"/>
            <a:chExt cx="661719" cy="369332"/>
          </a:xfrm>
        </p:grpSpPr>
        <p:sp>
          <p:nvSpPr>
            <p:cNvPr id="88" name="圓角矩形 87"/>
            <p:cNvSpPr/>
            <p:nvPr/>
          </p:nvSpPr>
          <p:spPr>
            <a:xfrm>
              <a:off x="5969058" y="2716388"/>
              <a:ext cx="661719" cy="369332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6006215" y="2716388"/>
              <a:ext cx="624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0" name="群組 89"/>
          <p:cNvGrpSpPr/>
          <p:nvPr/>
        </p:nvGrpSpPr>
        <p:grpSpPr>
          <a:xfrm>
            <a:off x="8532844" y="2441749"/>
            <a:ext cx="637064" cy="369332"/>
            <a:chOff x="5969058" y="2716388"/>
            <a:chExt cx="661719" cy="369332"/>
          </a:xfrm>
        </p:grpSpPr>
        <p:sp>
          <p:nvSpPr>
            <p:cNvPr id="91" name="圓角矩形 90"/>
            <p:cNvSpPr/>
            <p:nvPr/>
          </p:nvSpPr>
          <p:spPr>
            <a:xfrm>
              <a:off x="5969058" y="2716388"/>
              <a:ext cx="661719" cy="369332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6006215" y="2716388"/>
              <a:ext cx="624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3" name="群組 92"/>
          <p:cNvGrpSpPr/>
          <p:nvPr/>
        </p:nvGrpSpPr>
        <p:grpSpPr>
          <a:xfrm>
            <a:off x="9390537" y="2441749"/>
            <a:ext cx="637064" cy="369332"/>
            <a:chOff x="5969058" y="2716388"/>
            <a:chExt cx="661719" cy="369332"/>
          </a:xfrm>
        </p:grpSpPr>
        <p:sp>
          <p:nvSpPr>
            <p:cNvPr id="94" name="圓角矩形 93"/>
            <p:cNvSpPr/>
            <p:nvPr/>
          </p:nvSpPr>
          <p:spPr>
            <a:xfrm>
              <a:off x="5969058" y="2716388"/>
              <a:ext cx="661719" cy="369332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6006215" y="2716388"/>
              <a:ext cx="624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6" name="直線單箭頭接點 95"/>
          <p:cNvCxnSpPr/>
          <p:nvPr/>
        </p:nvCxnSpPr>
        <p:spPr>
          <a:xfrm>
            <a:off x="8008002" y="2823961"/>
            <a:ext cx="304213" cy="5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flipH="1">
            <a:off x="8392851" y="2823961"/>
            <a:ext cx="467050" cy="5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flipH="1">
            <a:off x="8392851" y="2823961"/>
            <a:ext cx="1334106" cy="5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5" name="群組 104"/>
          <p:cNvGrpSpPr/>
          <p:nvPr/>
        </p:nvGrpSpPr>
        <p:grpSpPr>
          <a:xfrm>
            <a:off x="6817458" y="3075437"/>
            <a:ext cx="3210143" cy="955299"/>
            <a:chOff x="6657407" y="3399230"/>
            <a:chExt cx="3386003" cy="955299"/>
          </a:xfrm>
        </p:grpSpPr>
        <p:sp>
          <p:nvSpPr>
            <p:cNvPr id="106" name="圓角矩形 105"/>
            <p:cNvSpPr/>
            <p:nvPr/>
          </p:nvSpPr>
          <p:spPr>
            <a:xfrm>
              <a:off x="6657407" y="3654276"/>
              <a:ext cx="3386003" cy="48514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8" tIns="26788" rIns="26788" bIns="26788" numCol="1" spcCol="38100" rtlCol="0" anchor="ctr">
              <a:spAutoFit/>
            </a:bodyPr>
            <a:lstStyle/>
            <a:p>
              <a:pPr marL="0" marR="0" indent="0" algn="ctr" defTabSz="308074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107" name="Picture 16" descr="vwin德赢官方|德赢vwin官方网站|德赢app官网下载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119" y="3399230"/>
              <a:ext cx="1194123" cy="95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群組 118"/>
          <p:cNvGrpSpPr/>
          <p:nvPr/>
        </p:nvGrpSpPr>
        <p:grpSpPr>
          <a:xfrm>
            <a:off x="8641553" y="4014775"/>
            <a:ext cx="1431744" cy="1602836"/>
            <a:chOff x="2985775" y="3322004"/>
            <a:chExt cx="1431744" cy="1602836"/>
          </a:xfrm>
        </p:grpSpPr>
        <p:pic>
          <p:nvPicPr>
            <p:cNvPr id="120" name="圖片 1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775" y="3322004"/>
              <a:ext cx="1431744" cy="1431744"/>
            </a:xfrm>
            <a:prstGeom prst="rect">
              <a:avLst/>
            </a:prstGeom>
          </p:spPr>
        </p:pic>
        <p:sp>
          <p:nvSpPr>
            <p:cNvPr id="121" name="文字方塊 120"/>
            <p:cNvSpPr txBox="1"/>
            <p:nvPr/>
          </p:nvSpPr>
          <p:spPr>
            <a:xfrm>
              <a:off x="3267602" y="4555508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Hadoop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22" name="直線單箭頭接點 121"/>
          <p:cNvCxnSpPr>
            <a:stCxn id="25" idx="2"/>
          </p:cNvCxnSpPr>
          <p:nvPr/>
        </p:nvCxnSpPr>
        <p:spPr>
          <a:xfrm flipH="1">
            <a:off x="3714553" y="2811081"/>
            <a:ext cx="1197663" cy="62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/>
          <p:nvPr/>
        </p:nvCxnSpPr>
        <p:spPr>
          <a:xfrm flipH="1">
            <a:off x="7609223" y="3858673"/>
            <a:ext cx="783628" cy="50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/>
          <p:nvPr/>
        </p:nvCxnSpPr>
        <p:spPr>
          <a:xfrm>
            <a:off x="8395599" y="3858673"/>
            <a:ext cx="787886" cy="511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線單箭頭接點 135"/>
          <p:cNvCxnSpPr>
            <a:endCxn id="86" idx="2"/>
          </p:cNvCxnSpPr>
          <p:nvPr/>
        </p:nvCxnSpPr>
        <p:spPr>
          <a:xfrm flipH="1" flipV="1">
            <a:off x="7561679" y="5602621"/>
            <a:ext cx="866932" cy="350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線單箭頭接點 138"/>
          <p:cNvCxnSpPr/>
          <p:nvPr/>
        </p:nvCxnSpPr>
        <p:spPr>
          <a:xfrm flipV="1">
            <a:off x="8412830" y="5626632"/>
            <a:ext cx="944595" cy="338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6" name="群組 145"/>
          <p:cNvGrpSpPr/>
          <p:nvPr/>
        </p:nvGrpSpPr>
        <p:grpSpPr>
          <a:xfrm>
            <a:off x="7827257" y="5978670"/>
            <a:ext cx="1190544" cy="369332"/>
            <a:chOff x="5969058" y="2716388"/>
            <a:chExt cx="661719" cy="380522"/>
          </a:xfrm>
        </p:grpSpPr>
        <p:sp>
          <p:nvSpPr>
            <p:cNvPr id="147" name="圓角矩形 146"/>
            <p:cNvSpPr/>
            <p:nvPr/>
          </p:nvSpPr>
          <p:spPr>
            <a:xfrm>
              <a:off x="5969058" y="2716388"/>
              <a:ext cx="661719" cy="369332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8" name="文字方塊 147"/>
            <p:cNvSpPr txBox="1"/>
            <p:nvPr/>
          </p:nvSpPr>
          <p:spPr>
            <a:xfrm>
              <a:off x="6006215" y="2716388"/>
              <a:ext cx="624562" cy="380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Source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50" name="文字方塊 149"/>
          <p:cNvSpPr txBox="1"/>
          <p:nvPr/>
        </p:nvSpPr>
        <p:spPr>
          <a:xfrm>
            <a:off x="1580944" y="1011789"/>
            <a:ext cx="8878661" cy="3618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marL="0" marR="0" indent="0" defTabSz="30807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Helvetica Neue Medium"/>
              <a:sym typeface="Helvetica Neue Medium"/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1580944" y="964426"/>
            <a:ext cx="8878661" cy="5465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defTabSz="308074" hangingPunct="0"/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1. </a:t>
            </a: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測試</a:t>
            </a:r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TD ad 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hoc </a:t>
            </a:r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query </a:t>
            </a: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移植到 </a:t>
            </a:r>
            <a:r>
              <a:rPr lang="en-US" altLang="zh-TW" sz="1600" dirty="0" err="1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denodo</a:t>
            </a:r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 </a:t>
            </a: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的可行性</a:t>
            </a:r>
            <a:endParaRPr lang="en-US" altLang="zh-TW" sz="1600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lvetica Neue Medium"/>
              <a:sym typeface="Helvetica Neue Medium"/>
            </a:endParaRPr>
          </a:p>
          <a:p>
            <a:pPr marL="0" marR="0" indent="0" defTabSz="30807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2. </a:t>
            </a: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透過 </a:t>
            </a:r>
            <a:r>
              <a:rPr lang="en-US" altLang="zh-TW" sz="1600" dirty="0" err="1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denodo</a:t>
            </a: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 降低</a:t>
            </a:r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AP</a:t>
            </a: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對</a:t>
            </a:r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TD</a:t>
            </a: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的直接依賴，再逐步進行</a:t>
            </a:r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TD</a:t>
            </a: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 </a:t>
            </a:r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offload</a:t>
            </a:r>
            <a:endParaRPr kumimoji="0" lang="en-US" altLang="zh-TW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Helvetica Neue Medium"/>
              <a:sym typeface="Helvetica Neue Medium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79" y="3903887"/>
            <a:ext cx="449424" cy="378325"/>
          </a:xfrm>
          <a:prstGeom prst="rect">
            <a:avLst/>
          </a:prstGeom>
        </p:spPr>
      </p:pic>
      <p:pic>
        <p:nvPicPr>
          <p:cNvPr id="99" name="圖片 9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79" y="5545334"/>
            <a:ext cx="449424" cy="37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1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106672"/>
            <a:ext cx="11182972" cy="685808"/>
          </a:xfrm>
        </p:spPr>
        <p:txBody>
          <a:bodyPr>
            <a:noAutofit/>
          </a:bodyPr>
          <a:lstStyle/>
          <a:p>
            <a:r>
              <a:rPr lang="zh-TW" altLang="en-US" sz="40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金控情境</a:t>
            </a:r>
            <a:r>
              <a:rPr lang="en-US" altLang="zh-TW" sz="40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– </a:t>
            </a:r>
            <a:r>
              <a:rPr lang="zh-TW" altLang="en-US" sz="40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集團共用客制化</a:t>
            </a:r>
            <a:r>
              <a:rPr lang="en-US" altLang="zh-TW" sz="40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effort</a:t>
            </a:r>
            <a:r>
              <a:rPr lang="zh-TW" altLang="en-US" sz="40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評估</a:t>
            </a:r>
            <a:endParaRPr lang="zh-TW" altLang="en-US" sz="40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4" name="Picture 2" descr="People Icon Vector 库存矢量图、图片和艺术矢量图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0" t="17383" r="24179" b="26159"/>
          <a:stretch/>
        </p:blipFill>
        <p:spPr bwMode="auto">
          <a:xfrm>
            <a:off x="1298225" y="1218569"/>
            <a:ext cx="825766" cy="97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eople Icon Vector 库存矢量图、图片和艺术矢量图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0" t="17383" r="24179" b="26159"/>
          <a:stretch/>
        </p:blipFill>
        <p:spPr bwMode="auto">
          <a:xfrm>
            <a:off x="1298225" y="2193433"/>
            <a:ext cx="825766" cy="97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ople Icon Vector 库存矢量图、图片和艺术矢量图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0" t="17383" r="24179" b="26159"/>
          <a:stretch/>
        </p:blipFill>
        <p:spPr bwMode="auto">
          <a:xfrm>
            <a:off x="1298225" y="3168297"/>
            <a:ext cx="825766" cy="97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ople Icon Vector 库存矢量图、图片和艺术矢量图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0" t="17383" r="24179" b="26159"/>
          <a:stretch/>
        </p:blipFill>
        <p:spPr bwMode="auto">
          <a:xfrm>
            <a:off x="1298225" y="4143161"/>
            <a:ext cx="825766" cy="97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ople Icon Vector 库存矢量图、图片和艺术矢量图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0" t="17383" r="24179" b="26159"/>
          <a:stretch/>
        </p:blipFill>
        <p:spPr bwMode="auto">
          <a:xfrm>
            <a:off x="1298225" y="5118025"/>
            <a:ext cx="825766" cy="97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587651" y="1475169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金控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87651" y="248081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銀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587651" y="345567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壽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87651" y="443053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險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587651" y="540540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證券</a:t>
            </a:r>
          </a:p>
        </p:txBody>
      </p:sp>
      <p:cxnSp>
        <p:nvCxnSpPr>
          <p:cNvPr id="14" name="直線單箭頭接點 13"/>
          <p:cNvCxnSpPr>
            <a:stCxn id="23" idx="3"/>
            <a:endCxn id="20" idx="1"/>
          </p:cNvCxnSpPr>
          <p:nvPr/>
        </p:nvCxnSpPr>
        <p:spPr>
          <a:xfrm>
            <a:off x="3350209" y="1673794"/>
            <a:ext cx="1040697" cy="1964997"/>
          </a:xfrm>
          <a:prstGeom prst="straightConnector1">
            <a:avLst/>
          </a:prstGeom>
          <a:ln>
            <a:solidFill>
              <a:srgbClr val="4545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24" idx="3"/>
            <a:endCxn id="20" idx="1"/>
          </p:cNvCxnSpPr>
          <p:nvPr/>
        </p:nvCxnSpPr>
        <p:spPr>
          <a:xfrm>
            <a:off x="3350209" y="2680865"/>
            <a:ext cx="1040697" cy="957926"/>
          </a:xfrm>
          <a:prstGeom prst="straightConnector1">
            <a:avLst/>
          </a:prstGeom>
          <a:ln>
            <a:solidFill>
              <a:srgbClr val="4545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25" idx="3"/>
            <a:endCxn id="20" idx="1"/>
          </p:cNvCxnSpPr>
          <p:nvPr/>
        </p:nvCxnSpPr>
        <p:spPr>
          <a:xfrm flipV="1">
            <a:off x="3350209" y="3638791"/>
            <a:ext cx="1040697" cy="9539"/>
          </a:xfrm>
          <a:prstGeom prst="straightConnector1">
            <a:avLst/>
          </a:prstGeom>
          <a:ln>
            <a:solidFill>
              <a:srgbClr val="4545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26" idx="3"/>
            <a:endCxn id="20" idx="1"/>
          </p:cNvCxnSpPr>
          <p:nvPr/>
        </p:nvCxnSpPr>
        <p:spPr>
          <a:xfrm flipV="1">
            <a:off x="3350209" y="3638791"/>
            <a:ext cx="1040697" cy="964244"/>
          </a:xfrm>
          <a:prstGeom prst="straightConnector1">
            <a:avLst/>
          </a:prstGeom>
          <a:ln>
            <a:solidFill>
              <a:srgbClr val="4545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27" idx="3"/>
            <a:endCxn id="20" idx="1"/>
          </p:cNvCxnSpPr>
          <p:nvPr/>
        </p:nvCxnSpPr>
        <p:spPr>
          <a:xfrm flipV="1">
            <a:off x="3350209" y="3638791"/>
            <a:ext cx="1040697" cy="1966666"/>
          </a:xfrm>
          <a:prstGeom prst="straightConnector1">
            <a:avLst/>
          </a:prstGeom>
          <a:ln>
            <a:solidFill>
              <a:srgbClr val="4545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/>
          <p:cNvGrpSpPr/>
          <p:nvPr/>
        </p:nvGrpSpPr>
        <p:grpSpPr>
          <a:xfrm>
            <a:off x="4390906" y="3151358"/>
            <a:ext cx="1290917" cy="1015663"/>
            <a:chOff x="4345936" y="3718335"/>
            <a:chExt cx="1290917" cy="1015663"/>
          </a:xfrm>
        </p:grpSpPr>
        <p:sp>
          <p:nvSpPr>
            <p:cNvPr id="20" name="矩形 19"/>
            <p:cNvSpPr/>
            <p:nvPr/>
          </p:nvSpPr>
          <p:spPr>
            <a:xfrm>
              <a:off x="4345936" y="3718336"/>
              <a:ext cx="1290917" cy="974864"/>
            </a:xfrm>
            <a:prstGeom prst="rect">
              <a:avLst/>
            </a:prstGeom>
            <a:noFill/>
            <a:ln>
              <a:solidFill>
                <a:srgbClr val="4545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345936" y="3718335"/>
              <a:ext cx="12909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集團數據</a:t>
              </a:r>
              <a:endPara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分析平台</a:t>
              </a:r>
              <a:endPara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入口</a:t>
              </a:r>
              <a:endPara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2" name="Picture 4" descr="Hadoop Hue - Hadoop - Wiki.Shileizcc.co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0" t="24776" r="26031" b="22424"/>
          <a:stretch/>
        </p:blipFill>
        <p:spPr bwMode="auto">
          <a:xfrm>
            <a:off x="9065483" y="2190517"/>
            <a:ext cx="1480030" cy="40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2221988" y="1503088"/>
            <a:ext cx="1128221" cy="341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金控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VDI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2221989" y="2511588"/>
            <a:ext cx="112822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銀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VDI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221989" y="3479053"/>
            <a:ext cx="112822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壽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VDI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221989" y="4430537"/>
            <a:ext cx="1128220" cy="34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險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VDI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221989" y="5436180"/>
            <a:ext cx="112822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證券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VDI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079711" y="3466012"/>
            <a:ext cx="77310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SSO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7248821" y="1673794"/>
            <a:ext cx="4450268" cy="39596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121" y="4201654"/>
            <a:ext cx="1448915" cy="905573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2480" y="4201654"/>
            <a:ext cx="1444644" cy="905573"/>
          </a:xfrm>
          <a:prstGeom prst="rect">
            <a:avLst/>
          </a:prstGeom>
        </p:spPr>
      </p:pic>
      <p:pic>
        <p:nvPicPr>
          <p:cNvPr id="34" name="Picture 6" descr="IBM Knowledge Center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" t="5967" r="19044" b="80534"/>
          <a:stretch/>
        </p:blipFill>
        <p:spPr bwMode="auto">
          <a:xfrm>
            <a:off x="8303641" y="2705462"/>
            <a:ext cx="3037677" cy="45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Neo4J: The world's leading Graph Database | AO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680" y="3227469"/>
            <a:ext cx="1715793" cy="90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單箭頭接點 37"/>
          <p:cNvCxnSpPr>
            <a:stCxn id="21" idx="2"/>
            <a:endCxn id="39" idx="0"/>
          </p:cNvCxnSpPr>
          <p:nvPr/>
        </p:nvCxnSpPr>
        <p:spPr>
          <a:xfrm flipH="1">
            <a:off x="5036364" y="4167021"/>
            <a:ext cx="1" cy="570843"/>
          </a:xfrm>
          <a:prstGeom prst="straightConnector1">
            <a:avLst/>
          </a:prstGeom>
          <a:ln>
            <a:solidFill>
              <a:srgbClr val="4545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4514167" y="4737864"/>
            <a:ext cx="10443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集團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AD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認證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7375260" y="1960594"/>
            <a:ext cx="955299" cy="3386003"/>
            <a:chOff x="7364123" y="2002034"/>
            <a:chExt cx="955299" cy="3386003"/>
          </a:xfrm>
        </p:grpSpPr>
        <p:sp>
          <p:nvSpPr>
            <p:cNvPr id="41" name="圓角矩形 40"/>
            <p:cNvSpPr/>
            <p:nvPr/>
          </p:nvSpPr>
          <p:spPr>
            <a:xfrm rot="16200000">
              <a:off x="6148949" y="3452461"/>
              <a:ext cx="3386003" cy="48514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8" tIns="26788" rIns="26788" bIns="26788" numCol="1" spcCol="38100" rtlCol="0" anchor="ctr">
              <a:spAutoFit/>
            </a:bodyPr>
            <a:lstStyle/>
            <a:p>
              <a:pPr marL="0" marR="0" indent="0" algn="ctr" defTabSz="308074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42" name="Picture 16" descr="vwin德赢官方|德赢vwin官方网站|德赢app官网下载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244711" y="3197415"/>
              <a:ext cx="1194123" cy="95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5" name="直線單箭頭接點 44"/>
          <p:cNvCxnSpPr/>
          <p:nvPr/>
        </p:nvCxnSpPr>
        <p:spPr>
          <a:xfrm>
            <a:off x="5681823" y="3622790"/>
            <a:ext cx="396000" cy="0"/>
          </a:xfrm>
          <a:prstGeom prst="straightConnector1">
            <a:avLst/>
          </a:prstGeom>
          <a:ln>
            <a:solidFill>
              <a:srgbClr val="4545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6852820" y="3638730"/>
            <a:ext cx="396000" cy="0"/>
          </a:xfrm>
          <a:prstGeom prst="straightConnector1">
            <a:avLst/>
          </a:prstGeom>
          <a:ln>
            <a:solidFill>
              <a:srgbClr val="4545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7938788" y="1271974"/>
            <a:ext cx="3070334" cy="3618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marL="0" marR="0" indent="0" defTabSz="30807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集團數據平台統一入口網</a:t>
            </a:r>
            <a:endParaRPr kumimoji="0" lang="en-US" altLang="zh-TW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Helvetica Neue Medium"/>
              <a:sym typeface="Helvetica Neue Medium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7606592" y="5753363"/>
            <a:ext cx="3660532" cy="7927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marL="342900" marR="0" indent="-342900" defTabSz="30807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規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劃</a:t>
            </a:r>
            <a:r>
              <a:rPr kumimoji="0" lang="zh-TW" alt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集團共用帳號權限</a:t>
            </a:r>
            <a:endParaRPr kumimoji="0" lang="en-US" altLang="zh-TW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Helvetica Neue Medium"/>
              <a:sym typeface="Helvetica Neue Medium"/>
            </a:endParaRPr>
          </a:p>
          <a:p>
            <a:pPr marL="342900" marR="0" indent="-342900" defTabSz="30807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各資料庫介接測試</a:t>
            </a:r>
            <a:endParaRPr lang="en-US" altLang="zh-TW" sz="1600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lvetica Neue Medium"/>
              <a:sym typeface="Helvetica Neue Medium"/>
            </a:endParaRPr>
          </a:p>
          <a:p>
            <a:pPr marL="342900" marR="0" indent="-342900" defTabSz="30807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集團數據平台入口網</a:t>
            </a:r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SSO</a:t>
            </a: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Neue Medium"/>
                <a:sym typeface="Helvetica Neue Medium"/>
              </a:rPr>
              <a:t>介接測試</a:t>
            </a:r>
            <a:endParaRPr lang="en-US" altLang="zh-TW" sz="1600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798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5254FD-F735-B249-98B9-EF820D71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End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C1DA7AC-4B64-9B41-B020-B223992B8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2204720"/>
            <a:ext cx="4889500" cy="31496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145" y="1694498"/>
            <a:ext cx="3960362" cy="3995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801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106672"/>
            <a:ext cx="11182972" cy="685808"/>
          </a:xfrm>
        </p:spPr>
        <p:txBody>
          <a:bodyPr>
            <a:noAutofit/>
          </a:bodyPr>
          <a:lstStyle/>
          <a:p>
            <a:r>
              <a:rPr lang="en-US" altLang="zh-TW" sz="4000" dirty="0" err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Denodo</a:t>
            </a:r>
            <a:r>
              <a:rPr lang="en-US" altLang="zh-TW" sz="40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40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公司簡介</a:t>
            </a:r>
            <a:endParaRPr lang="zh-TW" altLang="en-US" sz="40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40" y="967645"/>
            <a:ext cx="9584960" cy="532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5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邏輯資料倉庫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3"/>
          </p:nvPr>
        </p:nvSpPr>
        <p:spPr>
          <a:xfrm>
            <a:off x="6935638" y="1733909"/>
            <a:ext cx="4725370" cy="4191369"/>
          </a:xfrm>
        </p:spPr>
        <p:txBody>
          <a:bodyPr>
            <a:normAutofit fontScale="47500" lnSpcReduction="20000"/>
          </a:bodyPr>
          <a:lstStyle/>
          <a:p>
            <a:r>
              <a:rPr lang="zh-TW" altLang="en-US" dirty="0"/>
              <a:t>邏輯資料倉庫在多個資料來源之上提供統一的查詢訪問和資料治理。這些資料來源通常包括一個或多個物理資料倉庫，</a:t>
            </a:r>
            <a:r>
              <a:rPr lang="en-US" altLang="zh-TW" dirty="0"/>
              <a:t>Hadoop</a:t>
            </a:r>
            <a:r>
              <a:rPr lang="zh-TW" altLang="en-US" dirty="0"/>
              <a:t>集群，</a:t>
            </a:r>
            <a:r>
              <a:rPr lang="en-US" altLang="zh-TW" dirty="0"/>
              <a:t>SaaS</a:t>
            </a:r>
            <a:r>
              <a:rPr lang="zh-TW" altLang="en-US" dirty="0"/>
              <a:t>應用程式和其他</a:t>
            </a:r>
            <a:r>
              <a:rPr lang="en-US" altLang="zh-TW" dirty="0"/>
              <a:t>NoSQL</a:t>
            </a:r>
            <a:r>
              <a:rPr lang="zh-TW" altLang="en-US" dirty="0"/>
              <a:t>資料庫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與</a:t>
            </a:r>
            <a:r>
              <a:rPr lang="en-US" altLang="zh-TW" dirty="0"/>
              <a:t>physical</a:t>
            </a:r>
            <a:r>
              <a:rPr lang="zh-TW" altLang="en-US" dirty="0"/>
              <a:t>方式相比，</a:t>
            </a:r>
            <a:r>
              <a:rPr lang="en-US" altLang="zh-TW" dirty="0"/>
              <a:t>physical</a:t>
            </a:r>
            <a:r>
              <a:rPr lang="zh-TW" altLang="en-US" dirty="0"/>
              <a:t>方式需要將所有資料事先複製到單個系統中。複製資料意味</a:t>
            </a:r>
            <a:r>
              <a:rPr lang="zh-TW" altLang="en-US" dirty="0" smtClean="0"/>
              <a:t>著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更</a:t>
            </a:r>
            <a:r>
              <a:rPr lang="zh-TW" altLang="en-US" dirty="0"/>
              <a:t>多的硬體</a:t>
            </a:r>
            <a:r>
              <a:rPr lang="zh-TW" altLang="en-US" dirty="0" smtClean="0"/>
              <a:t>成本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更</a:t>
            </a:r>
            <a:r>
              <a:rPr lang="zh-TW" altLang="en-US" dirty="0"/>
              <a:t>多的軟體</a:t>
            </a:r>
            <a:r>
              <a:rPr lang="zh-TW" altLang="en-US" dirty="0" smtClean="0"/>
              <a:t>授權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更</a:t>
            </a:r>
            <a:r>
              <a:rPr lang="zh-TW" altLang="en-US" dirty="0"/>
              <a:t>多的</a:t>
            </a:r>
            <a:r>
              <a:rPr lang="en-US" altLang="zh-TW" dirty="0"/>
              <a:t>ETL</a:t>
            </a:r>
            <a:r>
              <a:rPr lang="zh-TW" altLang="en-US" dirty="0"/>
              <a:t>流程需構建及</a:t>
            </a:r>
            <a:r>
              <a:rPr lang="zh-TW" altLang="en-US" dirty="0" smtClean="0"/>
              <a:t>維護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更</a:t>
            </a:r>
            <a:r>
              <a:rPr lang="zh-TW" altLang="en-US" dirty="0"/>
              <a:t>多的資料不</a:t>
            </a:r>
            <a:r>
              <a:rPr lang="zh-TW" altLang="en-US" dirty="0" smtClean="0"/>
              <a:t>一致</a:t>
            </a:r>
            <a:endParaRPr lang="en-US" altLang="zh-TW" dirty="0"/>
          </a:p>
          <a:p>
            <a:pPr lvl="1"/>
            <a:r>
              <a:rPr lang="zh-TW" altLang="en-US" dirty="0" smtClean="0"/>
              <a:t>更</a:t>
            </a:r>
            <a:r>
              <a:rPr lang="zh-TW" altLang="en-US" dirty="0"/>
              <a:t>多的資料治理</a:t>
            </a:r>
            <a:r>
              <a:rPr lang="zh-TW" altLang="en-US" dirty="0" smtClean="0"/>
              <a:t>成本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簡言之，邏輯方法可以利用現有系統，減少或消除進一步複製資料的需求，以加速產品推出的時間。</a:t>
            </a:r>
          </a:p>
        </p:txBody>
      </p:sp>
      <p:pic>
        <p:nvPicPr>
          <p:cNvPr id="5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0447" y="1136581"/>
            <a:ext cx="5686836" cy="504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0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Denodo</a:t>
            </a:r>
            <a:r>
              <a:rPr lang="en-US" altLang="zh-TW" dirty="0"/>
              <a:t> Platform </a:t>
            </a:r>
            <a:r>
              <a:rPr lang="en-US" altLang="zh-TW" dirty="0" smtClean="0"/>
              <a:t>Architecture and Features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13"/>
          </p:nvPr>
        </p:nvSpPr>
        <p:spPr>
          <a:xfrm>
            <a:off x="7643003" y="1680079"/>
            <a:ext cx="4192437" cy="4278701"/>
          </a:xfrm>
        </p:spPr>
        <p:txBody>
          <a:bodyPr>
            <a:noAutofit/>
          </a:bodyPr>
          <a:lstStyle/>
          <a:p>
            <a:r>
              <a:rPr lang="zh-TW" altLang="en-US" sz="1400" dirty="0" smtClean="0"/>
              <a:t>對所有</a:t>
            </a:r>
            <a:r>
              <a:rPr lang="en-US" altLang="zh-TW" sz="1400" dirty="0" err="1" smtClean="0"/>
              <a:t>Denodo</a:t>
            </a:r>
            <a:r>
              <a:rPr lang="zh-TW" altLang="en-US" sz="1400" dirty="0" smtClean="0"/>
              <a:t>工具提供一套完整的支持</a:t>
            </a:r>
            <a:r>
              <a:rPr lang="en-US" altLang="zh-TW" sz="1400" dirty="0" smtClean="0"/>
              <a:t>SSO</a:t>
            </a:r>
            <a:r>
              <a:rPr lang="zh-TW" altLang="en-US" sz="1400" dirty="0" smtClean="0"/>
              <a:t>的</a:t>
            </a:r>
            <a:r>
              <a:rPr lang="en-US" altLang="zh-TW" sz="1400" dirty="0" smtClean="0"/>
              <a:t>Web</a:t>
            </a:r>
            <a:r>
              <a:rPr lang="zh-TW" altLang="en-US" sz="1400" dirty="0" smtClean="0"/>
              <a:t>界面</a:t>
            </a:r>
            <a:endParaRPr lang="en-US" altLang="zh-TW" sz="1400" dirty="0" smtClean="0"/>
          </a:p>
          <a:p>
            <a:r>
              <a:rPr lang="zh-TW" altLang="en-US" sz="1400" dirty="0" smtClean="0"/>
              <a:t>針對開發人員基於</a:t>
            </a:r>
            <a:r>
              <a:rPr lang="en-US" altLang="zh-TW" sz="1400" dirty="0" smtClean="0"/>
              <a:t>Web</a:t>
            </a:r>
            <a:r>
              <a:rPr lang="zh-TW" altLang="en-US" sz="1400" dirty="0" smtClean="0"/>
              <a:t>的</a:t>
            </a:r>
            <a:r>
              <a:rPr lang="en-US" altLang="zh-TW" sz="1400" dirty="0" smtClean="0"/>
              <a:t>Design Studio</a:t>
            </a:r>
            <a:r>
              <a:rPr lang="zh-TW" altLang="en-US" sz="1400" dirty="0" smtClean="0"/>
              <a:t>工具</a:t>
            </a:r>
            <a:endParaRPr lang="en-US" altLang="zh-TW" sz="1400" dirty="0" smtClean="0"/>
          </a:p>
          <a:p>
            <a:r>
              <a:rPr lang="zh-TW" altLang="en-US" sz="1400" dirty="0" smtClean="0"/>
              <a:t>用於分析的智能查詢加速器：預先計算部份集合資訊，以加速將來的查詢</a:t>
            </a:r>
            <a:endParaRPr lang="en-US" altLang="zh-TW" sz="1400" dirty="0" smtClean="0"/>
          </a:p>
          <a:p>
            <a:r>
              <a:rPr lang="zh-TW" altLang="en-US" sz="1400" dirty="0" smtClean="0"/>
              <a:t>雲自動化基礎架構管理：</a:t>
            </a:r>
            <a:r>
              <a:rPr lang="en-US" altLang="zh-TW" sz="1400" dirty="0" smtClean="0"/>
              <a:t>Cluster configuration (TLS, load balancer, auto scale…)</a:t>
            </a:r>
          </a:p>
          <a:p>
            <a:r>
              <a:rPr lang="en-US" altLang="zh-TW" sz="1400" dirty="0" smtClean="0"/>
              <a:t>Apache Zeppelin for </a:t>
            </a:r>
            <a:r>
              <a:rPr lang="en-US" altLang="zh-TW" sz="1400" dirty="0" err="1" smtClean="0"/>
              <a:t>Denodo</a:t>
            </a:r>
            <a:r>
              <a:rPr lang="en-US" altLang="zh-TW" sz="1400" dirty="0" smtClean="0"/>
              <a:t>: </a:t>
            </a:r>
            <a:r>
              <a:rPr lang="zh-TW" altLang="en-US" sz="1400" dirty="0" smtClean="0"/>
              <a:t>類似</a:t>
            </a:r>
            <a:r>
              <a:rPr lang="en-US" altLang="zh-TW" sz="1400" dirty="0" err="1"/>
              <a:t>Jupyter</a:t>
            </a:r>
            <a:r>
              <a:rPr lang="en-US" altLang="zh-TW" sz="1400" dirty="0"/>
              <a:t> </a:t>
            </a:r>
            <a:r>
              <a:rPr lang="en-US" altLang="zh-TW" sz="1400" dirty="0" smtClean="0"/>
              <a:t>Notebook</a:t>
            </a:r>
            <a:r>
              <a:rPr lang="zh-TW" altLang="en-US" sz="1400" dirty="0" smtClean="0"/>
              <a:t>，但加強了</a:t>
            </a:r>
            <a:r>
              <a:rPr lang="en-US" altLang="zh-TW" sz="1400" dirty="0" smtClean="0"/>
              <a:t>user </a:t>
            </a:r>
            <a:r>
              <a:rPr lang="en-US" altLang="zh-TW" sz="1400" dirty="0" err="1" smtClean="0"/>
              <a:t>exerence</a:t>
            </a:r>
            <a:r>
              <a:rPr lang="en-US" altLang="zh-TW" sz="1400" dirty="0"/>
              <a:t>, </a:t>
            </a:r>
            <a:r>
              <a:rPr lang="en-US" altLang="zh-TW" sz="1400" dirty="0" smtClean="0"/>
              <a:t>security</a:t>
            </a:r>
            <a:r>
              <a:rPr lang="zh-TW" altLang="en-US" sz="1400" dirty="0" smtClean="0"/>
              <a:t>及</a:t>
            </a:r>
            <a:r>
              <a:rPr lang="en-US" altLang="zh-TW" sz="1400" dirty="0" smtClean="0"/>
              <a:t>multi-user Capability</a:t>
            </a:r>
          </a:p>
          <a:p>
            <a:r>
              <a:rPr lang="zh-TW" altLang="en-US" sz="1400" dirty="0" smtClean="0"/>
              <a:t>資料治理：具</a:t>
            </a:r>
            <a:r>
              <a:rPr lang="en-US" altLang="zh-TW" sz="1400" dirty="0" smtClean="0"/>
              <a:t>schema</a:t>
            </a:r>
            <a:r>
              <a:rPr lang="zh-TW" altLang="en-US" sz="1400" dirty="0" smtClean="0"/>
              <a:t>分析及分類搜索的</a:t>
            </a:r>
            <a:r>
              <a:rPr lang="en-US" altLang="zh-TW" sz="1400" dirty="0" smtClean="0"/>
              <a:t>data catalog</a:t>
            </a:r>
            <a:endParaRPr lang="zh-TW" altLang="en-US" sz="1400" dirty="0"/>
          </a:p>
        </p:txBody>
      </p:sp>
      <p:pic>
        <p:nvPicPr>
          <p:cNvPr id="5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5652" y="1509623"/>
            <a:ext cx="6962310" cy="461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9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 smtClean="0"/>
              <a:t>Denodo</a:t>
            </a:r>
            <a:r>
              <a:rPr lang="en-US" altLang="zh-TW" dirty="0" smtClean="0"/>
              <a:t> Design Studio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28" y="1095554"/>
            <a:ext cx="7709859" cy="30189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389" y="2181486"/>
            <a:ext cx="4349149" cy="38374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494" y="4265803"/>
            <a:ext cx="4850112" cy="232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5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zh-TW" altLang="en-US" dirty="0" smtClean="0"/>
              <a:t>邏輯資料庫權限設定案例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64" y="205661"/>
            <a:ext cx="6450852" cy="332442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169" y="2584915"/>
            <a:ext cx="6964900" cy="289883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72" y="3991202"/>
            <a:ext cx="7338514" cy="232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5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Data Catalog </a:t>
            </a:r>
            <a:r>
              <a:rPr lang="en-US" altLang="zh-TW" dirty="0"/>
              <a:t>– </a:t>
            </a:r>
            <a:r>
              <a:rPr lang="en-US" altLang="zh-TW" dirty="0" smtClean="0"/>
              <a:t>Data Lineage Diagram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975" y="1094761"/>
            <a:ext cx="9555098" cy="500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Deploy Data Catalog as REST Web Service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16" y="944743"/>
            <a:ext cx="4709839" cy="47037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149512"/>
            <a:ext cx="7053892" cy="278150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863" y="4093036"/>
            <a:ext cx="8611229" cy="242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0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b="6762"/>
          <a:stretch/>
        </p:blipFill>
        <p:spPr>
          <a:xfrm>
            <a:off x="1062882" y="983134"/>
            <a:ext cx="10179742" cy="53382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106672"/>
            <a:ext cx="11182972" cy="685808"/>
          </a:xfrm>
        </p:spPr>
        <p:txBody>
          <a:bodyPr>
            <a:noAutofit/>
          </a:bodyPr>
          <a:lstStyle/>
          <a:p>
            <a:r>
              <a:rPr lang="zh-TW" altLang="en-US" sz="4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人</a:t>
            </a:r>
            <a:r>
              <a:rPr lang="zh-TW" altLang="en-US" sz="40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壽情境架構 </a:t>
            </a:r>
            <a:endParaRPr lang="zh-TW" altLang="en-US" sz="40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03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1">
  <a:themeElements>
    <a:clrScheme name="國泰輔助色">
      <a:dk1>
        <a:sysClr val="windowText" lastClr="000000"/>
      </a:dk1>
      <a:lt1>
        <a:sysClr val="window" lastClr="FFFFFF"/>
      </a:lt1>
      <a:dk2>
        <a:srgbClr val="FFF200"/>
      </a:dk2>
      <a:lt2>
        <a:srgbClr val="00A94F"/>
      </a:lt2>
      <a:accent1>
        <a:srgbClr val="004C8D"/>
      </a:accent1>
      <a:accent2>
        <a:srgbClr val="4F8940"/>
      </a:accent2>
      <a:accent3>
        <a:srgbClr val="FBC93E"/>
      </a:accent3>
      <a:accent4>
        <a:srgbClr val="8C297A"/>
      </a:accent4>
      <a:accent5>
        <a:srgbClr val="C53246"/>
      </a:accent5>
      <a:accent6>
        <a:srgbClr val="29A4B1"/>
      </a:accent6>
      <a:hlink>
        <a:srgbClr val="0000FF"/>
      </a:hlink>
      <a:folHlink>
        <a:srgbClr val="800080"/>
      </a:folHlink>
    </a:clrScheme>
    <a:fontScheme name="國泰字體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佈景主題1" id="{37C70B17-0D8F-408E-AFCF-7BF31A061394}" vid="{69134B66-A32E-48A1-8F30-C83370CE3AC7}"/>
    </a:ext>
  </a:extLst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26788" tIns="26788" rIns="26788" bIns="26788" numCol="1" spcCol="38100" rtlCol="0" anchor="ctr">
        <a:spAutoFit/>
      </a:bodyPr>
      <a:lstStyle>
        <a:defPPr marL="0" marR="0" indent="0" algn="ctr" defTabSz="30807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6788" tIns="26788" rIns="26788" bIns="26788" numCol="1" spcCol="38100" rtlCol="0" anchor="ctr">
        <a:spAutoFit/>
      </a:bodyPr>
      <a:lstStyle>
        <a:defPPr marL="0" marR="0" indent="0" algn="ctr" defTabSz="30807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74774</TotalTime>
  <Words>403</Words>
  <Application>Microsoft Office PowerPoint</Application>
  <PresentationFormat>寬螢幕</PresentationFormat>
  <Paragraphs>88</Paragraphs>
  <Slides>13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13</vt:i4>
      </vt:variant>
    </vt:vector>
  </HeadingPairs>
  <TitlesOfParts>
    <vt:vector size="24" baseType="lpstr">
      <vt:lpstr>Helvetica Light</vt:lpstr>
      <vt:lpstr>Helvetica Neue</vt:lpstr>
      <vt:lpstr>Helvetica Neue Light</vt:lpstr>
      <vt:lpstr>Helvetica Neue Medium</vt:lpstr>
      <vt:lpstr>微軟正黑體</vt:lpstr>
      <vt:lpstr>新細明體</vt:lpstr>
      <vt:lpstr>Arial</vt:lpstr>
      <vt:lpstr>Calibri</vt:lpstr>
      <vt:lpstr>Wingdings</vt:lpstr>
      <vt:lpstr>佈景主題1</vt:lpstr>
      <vt:lpstr>1_White</vt:lpstr>
      <vt:lpstr>Data Virtualization  Denodo 邏輯資料倉庫介紹</vt:lpstr>
      <vt:lpstr>Denodo 公司簡介</vt:lpstr>
      <vt:lpstr>邏輯資料倉庫</vt:lpstr>
      <vt:lpstr>Denodo Platform Architecture and Features</vt:lpstr>
      <vt:lpstr>Denodo Design Studio</vt:lpstr>
      <vt:lpstr>邏輯資料庫權限設定案例</vt:lpstr>
      <vt:lpstr>Data Catalog – Data Lineage Diagram</vt:lpstr>
      <vt:lpstr>Deploy Data Catalog as REST Web Service</vt:lpstr>
      <vt:lpstr>人壽情境架構 </vt:lpstr>
      <vt:lpstr>人壽情境架構效益 </vt:lpstr>
      <vt:lpstr>銀行情境架構效益</vt:lpstr>
      <vt:lpstr>金控情境 – 集團共用客制化effort評估</vt:lpstr>
      <vt:lpstr>End</vt:lpstr>
    </vt:vector>
  </TitlesOfParts>
  <Company>國泰世華銀行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Yuning Su</dc:creator>
  <cp:lastModifiedBy>chiyu</cp:lastModifiedBy>
  <cp:revision>635</cp:revision>
  <dcterms:created xsi:type="dcterms:W3CDTF">2019-03-11T01:45:06Z</dcterms:created>
  <dcterms:modified xsi:type="dcterms:W3CDTF">2021-04-19T03:48:20Z</dcterms:modified>
</cp:coreProperties>
</file>